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</p:sldMasterIdLst>
  <p:notesMasterIdLst>
    <p:notesMasterId r:id="rId6"/>
  </p:notesMasterIdLst>
  <p:handoutMasterIdLst>
    <p:handoutMasterId r:id="rId7"/>
  </p:handoutMasterIdLst>
  <p:sldIdLst>
    <p:sldId id="295" r:id="rId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E91866-61C1-2DFE-6E96-C185B418BC44}" name="Zoe Nelson" initials="ZN" userId="S::zoe.nelson@zumcom.com::26906bc3-ec75-49a6-b535-4e5e2d6e563a" providerId="AD"/>
  <p188:author id="{A5924ECA-9D88-7163-DB9E-80CF0AECF57C}" name="Zoe Ha" initials="ZH" userId="Zoe Ha" providerId="None"/>
  <p188:author id="{6AFA61D8-796F-555E-A395-B33F90AAF99E}" name="Monica Lueder" initials="ML" userId="S::monical@microsoft.com::75969e72-ba9c-4e32-a4ac-c8f3aeff9ba2" providerId="AD"/>
  <p188:author id="{FB2220EC-6E9D-66CF-528C-A1FDAC2F85AA}" name="Ben Hermel" initials="" userId="S::bhermel@microsoft.com::bf02db1c-aaaa-44a0-870c-3c953b9e4a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88C2"/>
    <a:srgbClr val="463668"/>
    <a:srgbClr val="FFF1CC"/>
    <a:srgbClr val="FFFAEF"/>
    <a:srgbClr val="FFB3BB"/>
    <a:srgbClr val="E8F4FA"/>
    <a:srgbClr val="DCD8DF"/>
    <a:srgbClr val="FFB900"/>
    <a:srgbClr val="0078D4"/>
    <a:srgbClr val="C1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Pescosolido" userId="4ced12cb-2d76-4f8d-8849-4bc2e23ab23e" providerId="ADAL" clId="{1928E13E-97AB-47E0-98E2-37F402E4C332}"/>
    <pc:docChg chg="undo custSel addSld delSld modSld delSection modSection">
      <pc:chgData name="Stefano Pescosolido" userId="4ced12cb-2d76-4f8d-8849-4bc2e23ab23e" providerId="ADAL" clId="{1928E13E-97AB-47E0-98E2-37F402E4C332}" dt="2026-01-17T12:35:20.144" v="7" actId="6549"/>
      <pc:docMkLst>
        <pc:docMk/>
      </pc:docMkLst>
      <pc:sldChg chg="add del">
        <pc:chgData name="Stefano Pescosolido" userId="4ced12cb-2d76-4f8d-8849-4bc2e23ab23e" providerId="ADAL" clId="{1928E13E-97AB-47E0-98E2-37F402E4C332}" dt="2026-01-17T12:35:05.475" v="4" actId="47"/>
        <pc:sldMkLst>
          <pc:docMk/>
          <pc:sldMk cId="3480598592" sldId="256"/>
        </pc:sldMkLst>
      </pc:sldChg>
      <pc:sldChg chg="add del">
        <pc:chgData name="Stefano Pescosolido" userId="4ced12cb-2d76-4f8d-8849-4bc2e23ab23e" providerId="ADAL" clId="{1928E13E-97AB-47E0-98E2-37F402E4C332}" dt="2026-01-17T12:35:05.475" v="4" actId="47"/>
        <pc:sldMkLst>
          <pc:docMk/>
          <pc:sldMk cId="3606270541" sldId="257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4125576354" sldId="262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3410597211" sldId="263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2992579593" sldId="265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291242050" sldId="266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2225894832" sldId="267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2196123970" sldId="269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4054302326" sldId="275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1448280514" sldId="281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3916380792" sldId="282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1562898071" sldId="286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1462637066" sldId="291"/>
        </pc:sldMkLst>
      </pc:sldChg>
      <pc:sldChg chg="add del">
        <pc:chgData name="Stefano Pescosolido" userId="4ced12cb-2d76-4f8d-8849-4bc2e23ab23e" providerId="ADAL" clId="{1928E13E-97AB-47E0-98E2-37F402E4C332}" dt="2026-01-17T12:35:05.475" v="4" actId="47"/>
        <pc:sldMkLst>
          <pc:docMk/>
          <pc:sldMk cId="2987695584" sldId="292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24774758" sldId="293"/>
        </pc:sldMkLst>
      </pc:sldChg>
      <pc:sldChg chg="add del modNotesTx">
        <pc:chgData name="Stefano Pescosolido" userId="4ced12cb-2d76-4f8d-8849-4bc2e23ab23e" providerId="ADAL" clId="{1928E13E-97AB-47E0-98E2-37F402E4C332}" dt="2026-01-17T12:35:20.144" v="7" actId="6549"/>
        <pc:sldMkLst>
          <pc:docMk/>
          <pc:sldMk cId="3097438861" sldId="295"/>
        </pc:sldMkLst>
      </pc:sldChg>
      <pc:sldChg chg="del">
        <pc:chgData name="Stefano Pescosolido" userId="4ced12cb-2d76-4f8d-8849-4bc2e23ab23e" providerId="ADAL" clId="{1928E13E-97AB-47E0-98E2-37F402E4C332}" dt="2026-01-17T12:35:10.177" v="5" actId="47"/>
        <pc:sldMkLst>
          <pc:docMk/>
          <pc:sldMk cId="1257346799" sldId="2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Sans Display" pitchFamily="2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Sans Display" pitchFamily="2" charset="0"/>
              </a:rPr>
              <a:t>1/17/2026 1:36 PM</a:t>
            </a:fld>
            <a:endParaRPr lang="en-US">
              <a:latin typeface="Segoe Sans Display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Sans Display" pitchFamily="2" charset="0"/>
                <a:ea typeface="Segoe UI" pitchFamily="34" charset="0"/>
                <a:cs typeface="Segoe Sans Display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Sans Display" pitchFamily="2" charset="0"/>
              </a:rPr>
              <a:t>‹#›</a:t>
            </a:fld>
            <a:endParaRPr lang="en-US">
              <a:latin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Sans Display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Segoe Sans Display" pitchFamily="2" charset="0"/>
                <a:cs typeface="Segoe Sans Display" pitchFamily="2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Sans Display" pitchFamily="2" charset="0"/>
              </a:defRPr>
            </a:lvl1pPr>
          </a:lstStyle>
          <a:p>
            <a:fld id="{386CE63F-9E7F-4C04-9D0D-FCA25A8E9E86}" type="datetime8">
              <a:rPr lang="en-US" smtClean="0"/>
              <a:pPr/>
              <a:t>1/17/2026 1:36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Sans Display" pitchFamily="2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B0C9D-71B7-9F35-1EEC-C19FFCF3D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9CC1D-2A66-CE81-5AAD-F7EF93096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18A50-C4AD-56D9-B510-03063BB1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92BB28D-EAB1-0EB6-EA88-BDF9CB36C6F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4CAEE-BE85-51CF-C9B4-A83B5A87FF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4AEE75-FD30-AC8A-F22F-BCB6D63FB8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1/17/2026 1:36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77A98-763D-172F-9611-1B37A39A9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99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946579-D753-EB82-9EBE-711F5D663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145"/>
            <a:ext cx="12192000" cy="68622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FD4B58-CDF6-72D9-EA78-42606F615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0"/>
            <a:ext cx="5334001" cy="6858000"/>
          </a:xfrm>
          <a:prstGeom prst="rect">
            <a:avLst/>
          </a:prstGeom>
          <a:gradFill flip="none" rotWithShape="1">
            <a:gsLst>
              <a:gs pos="0">
                <a:srgbClr val="FFE399"/>
              </a:gs>
              <a:gs pos="100000">
                <a:srgbClr val="FFE399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Graphic 6" descr="Microsoft Security">
            <a:extLst>
              <a:ext uri="{FF2B5EF4-FFF2-40B4-BE49-F238E27FC236}">
                <a16:creationId xmlns:a16="http://schemas.microsoft.com/office/drawing/2014/main" id="{97DF7797-AB60-E151-D2B8-6D0976D7E4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000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Tech Sca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898137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89425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CD178E6C-344F-91D9-35BD-CD8D9458F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8923B-7A7F-A404-F664-261AEFD56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47" y="0"/>
            <a:ext cx="6095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456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840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Half Tech Sca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738" y="1295489"/>
            <a:ext cx="4898137" cy="492443"/>
          </a:xfrm>
        </p:spPr>
        <p:txBody>
          <a:bodyPr wrap="square" anchor="b" anchorCtr="0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Agenda: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CD178E6C-344F-91D9-35BD-CD8D9458F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8923B-7A7F-A404-F664-261AEFD56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47" y="0"/>
            <a:ext cx="6095453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F145D7-FE3F-7745-8FFE-0ABEAF6A2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850" y="2108200"/>
            <a:ext cx="4899025" cy="4065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63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456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840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ch Sc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A38B7E-C277-EC82-55D7-6481C181A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2" y="1"/>
            <a:ext cx="12191998" cy="6857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38D12B-EC7B-EA1B-4057-AF9DA412C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5867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3AACD-E573-9F14-634A-1D5A1A0EAE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AEC04C3-05AF-D886-BA04-C2B92AE1C1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7D107A7B-CDA6-22BC-0F0F-6907FBBCCE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3000" userDrawn="1">
          <p15:clr>
            <a:srgbClr val="5ACBF0"/>
          </p15:clr>
        </p15:guide>
        <p15:guide id="6" pos="3360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ch Sc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19B9D8-B411-3BC6-C1C8-1D6D45719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90BD01-3D97-785B-8320-C14AF7E1E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FEAA53-3411-D917-E9C0-67CC058065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1BE3155B-A4DB-435E-6E23-55C31BDA96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000" userDrawn="1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3360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ch Sca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F47B18-3C9F-3945-4382-2ECB20DEB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3777E1-4699-B986-EC57-1B6944F1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0"/>
            <a:ext cx="5334001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2FB5-E859-F6AA-DD14-D4083B87E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D837864-D70E-678B-2209-B7AE9D3C55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6BA899B3-8491-96A9-FF00-284B3D4EC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000" userDrawn="1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3360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ch Sca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8BB96-7264-9530-CDE0-CFBAECE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7C7AC9-1320-B560-2729-19A72498C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0"/>
            <a:ext cx="5334001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7AC5C-D3D1-7CD0-058A-BF0F18A5C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48213E6-EE22-FC5F-7A29-7005DFDA67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72EC0010-45A7-C133-D28C-19A2C2307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000" userDrawn="1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3360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ch Sca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04DD2-8161-CEFE-E805-16FD5E2B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758876-CBC5-2CC7-B64B-7A0BE5426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0"/>
            <a:ext cx="5334001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6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93527-788F-A6FD-FF51-C35F691FC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7DE02AD-BF56-503B-C72F-C737C69FD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7CD92627-BCCD-EC35-AFDC-9C9A6010D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000" userDrawn="1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336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 descr="Microsoft Security">
            <a:extLst>
              <a:ext uri="{FF2B5EF4-FFF2-40B4-BE49-F238E27FC236}">
                <a16:creationId xmlns:a16="http://schemas.microsoft.com/office/drawing/2014/main" id="{C4A877E6-C868-9317-1559-B76DE5CD8C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Picture 3" descr="Microsoft Security">
            <a:extLst>
              <a:ext uri="{FF2B5EF4-FFF2-40B4-BE49-F238E27FC236}">
                <a16:creationId xmlns:a16="http://schemas.microsoft.com/office/drawing/2014/main" id="{97141C24-5E27-2F3B-12B4-814CC0DA5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289702" y="296820"/>
            <a:ext cx="2876596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Full Ble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72F4F47-D990-0696-0A43-94AD105A5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97C34D-6499-E383-F680-0F34EF3CB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Picture 3" descr="Microsoft Security">
            <a:extLst>
              <a:ext uri="{FF2B5EF4-FFF2-40B4-BE49-F238E27FC236}">
                <a16:creationId xmlns:a16="http://schemas.microsoft.com/office/drawing/2014/main" id="{97141C24-5E27-2F3B-12B4-814CC0DA5D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289702" y="296820"/>
            <a:ext cx="2876596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06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829336-D518-B358-7303-8178BC20A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1382"/>
            <a:ext cx="12192000" cy="68552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7097AE-CB80-8F48-F10A-6DD048C0C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859724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0" name="Picture 9" descr="Microsoft Security">
            <a:extLst>
              <a:ext uri="{FF2B5EF4-FFF2-40B4-BE49-F238E27FC236}">
                <a16:creationId xmlns:a16="http://schemas.microsoft.com/office/drawing/2014/main" id="{D6A0ADE4-A89A-522A-4B0C-2B211CA4B7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289702" y="296820"/>
            <a:ext cx="2876596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6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489639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89639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48963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48963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4896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4896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ed Tex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489639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489639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1489639"/>
          </a:xfrm>
        </p:spPr>
        <p:txBody>
          <a:bodyPr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1489639"/>
          </a:xfrm>
        </p:spPr>
        <p:txBody>
          <a:bodyPr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ed Tex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ed Tex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ed Tex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8B7FA5-5F12-7CD7-6D40-01EB073E5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1566"/>
            <a:ext cx="12192000" cy="68548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659676-01B7-3FED-8149-6F194C468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5867400" cy="6858000"/>
          </a:xfrm>
          <a:prstGeom prst="rect">
            <a:avLst/>
          </a:prstGeom>
          <a:gradFill flip="none" rotWithShape="1">
            <a:gsLst>
              <a:gs pos="0">
                <a:srgbClr val="5C4738">
                  <a:alpha val="80000"/>
                </a:srgbClr>
              </a:gs>
              <a:gs pos="100000">
                <a:srgbClr val="BF9474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898137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89425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Microsoft Security">
            <a:extLst>
              <a:ext uri="{FF2B5EF4-FFF2-40B4-BE49-F238E27FC236}">
                <a16:creationId xmlns:a16="http://schemas.microsoft.com/office/drawing/2014/main" id="{12A012A5-4EF7-CE94-0AFD-ACB048744F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289702" y="296820"/>
            <a:ext cx="2876596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25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456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08" userDrawn="1">
          <p15:clr>
            <a:srgbClr val="5ACBF0"/>
          </p15:clr>
        </p15:guide>
        <p15:guide id="7" pos="3840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Text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Header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Header Tex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939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A7ED4F-056F-C53F-E2BF-EA4A8412D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3385" y="0"/>
            <a:ext cx="1218523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83F9C-7592-411B-E1FE-6872AE779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75" y="585788"/>
            <a:ext cx="7262813" cy="5683250"/>
          </a:xfrm>
          <a:prstGeom prst="roundRect">
            <a:avLst>
              <a:gd name="adj" fmla="val 1407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63" y="1871327"/>
            <a:ext cx="5948362" cy="553998"/>
          </a:xfrm>
        </p:spPr>
        <p:txBody>
          <a:bodyPr wrap="square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74D167-A877-DD4F-71B6-1B226D482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236663" y="1053765"/>
            <a:ext cx="524538" cy="457200"/>
            <a:chOff x="4169763" y="585788"/>
            <a:chExt cx="713371" cy="622746"/>
          </a:xfrm>
          <a:solidFill>
            <a:schemeClr val="tx2"/>
          </a:solidFill>
        </p:grpSpPr>
        <p:sp>
          <p:nvSpPr>
            <p:cNvPr id="4" name="Graphic 9">
              <a:extLst>
                <a:ext uri="{FF2B5EF4-FFF2-40B4-BE49-F238E27FC236}">
                  <a16:creationId xmlns:a16="http://schemas.microsoft.com/office/drawing/2014/main" id="{7E30BC2E-C9E5-9640-484B-8757872AA340}"/>
                </a:ext>
              </a:extLst>
            </p:cNvPr>
            <p:cNvSpPr/>
            <p:nvPr/>
          </p:nvSpPr>
          <p:spPr bwMode="black">
            <a:xfrm>
              <a:off x="4565666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" name="Graphic 9">
              <a:extLst>
                <a:ext uri="{FF2B5EF4-FFF2-40B4-BE49-F238E27FC236}">
                  <a16:creationId xmlns:a16="http://schemas.microsoft.com/office/drawing/2014/main" id="{E3CA75AC-6E69-6F07-C66F-627EE593FCC1}"/>
                </a:ext>
              </a:extLst>
            </p:cNvPr>
            <p:cNvSpPr/>
            <p:nvPr userDrawn="1"/>
          </p:nvSpPr>
          <p:spPr bwMode="black">
            <a:xfrm>
              <a:off x="4169763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9105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4" userDrawn="1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12" userDrawn="1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Fu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3DC386-0D96-E22F-E2BE-804A581F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1551"/>
            <a:ext cx="12192000" cy="6854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83F9C-7592-411B-E1FE-6872AE779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75" y="585788"/>
            <a:ext cx="7262813" cy="5683250"/>
          </a:xfrm>
          <a:prstGeom prst="roundRect">
            <a:avLst>
              <a:gd name="adj" fmla="val 1407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63" y="1871327"/>
            <a:ext cx="5948362" cy="553998"/>
          </a:xfrm>
        </p:spPr>
        <p:txBody>
          <a:bodyPr wrap="square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74D167-A877-DD4F-71B6-1B226D482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236663" y="1053765"/>
            <a:ext cx="524538" cy="457200"/>
            <a:chOff x="4169763" y="585788"/>
            <a:chExt cx="713371" cy="622746"/>
          </a:xfrm>
          <a:solidFill>
            <a:schemeClr val="tx2"/>
          </a:solidFill>
        </p:grpSpPr>
        <p:sp>
          <p:nvSpPr>
            <p:cNvPr id="4" name="Graphic 9">
              <a:extLst>
                <a:ext uri="{FF2B5EF4-FFF2-40B4-BE49-F238E27FC236}">
                  <a16:creationId xmlns:a16="http://schemas.microsoft.com/office/drawing/2014/main" id="{7E30BC2E-C9E5-9640-484B-8757872AA340}"/>
                </a:ext>
              </a:extLst>
            </p:cNvPr>
            <p:cNvSpPr/>
            <p:nvPr/>
          </p:nvSpPr>
          <p:spPr bwMode="black">
            <a:xfrm>
              <a:off x="4565666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" name="Graphic 9">
              <a:extLst>
                <a:ext uri="{FF2B5EF4-FFF2-40B4-BE49-F238E27FC236}">
                  <a16:creationId xmlns:a16="http://schemas.microsoft.com/office/drawing/2014/main" id="{E3CA75AC-6E69-6F07-C66F-627EE593FCC1}"/>
                </a:ext>
              </a:extLst>
            </p:cNvPr>
            <p:cNvSpPr/>
            <p:nvPr userDrawn="1"/>
          </p:nvSpPr>
          <p:spPr bwMode="black">
            <a:xfrm>
              <a:off x="4169763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8491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4" userDrawn="1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12" userDrawn="1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  <p15:guide id="35" orient="horz" pos="2160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362200"/>
            <a:ext cx="7249224" cy="553998"/>
          </a:xfrm>
        </p:spPr>
        <p:txBody>
          <a:bodyPr wrap="square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F2B542-236C-FF9E-34DA-F674AC8C2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82391" y="585788"/>
            <a:ext cx="1049075" cy="914400"/>
            <a:chOff x="4169763" y="585788"/>
            <a:chExt cx="713371" cy="622746"/>
          </a:xfrm>
          <a:solidFill>
            <a:schemeClr val="tx2"/>
          </a:solidFill>
        </p:grpSpPr>
        <p:sp>
          <p:nvSpPr>
            <p:cNvPr id="5" name="Graphic 9">
              <a:extLst>
                <a:ext uri="{FF2B5EF4-FFF2-40B4-BE49-F238E27FC236}">
                  <a16:creationId xmlns:a16="http://schemas.microsoft.com/office/drawing/2014/main" id="{8616100D-B493-F639-609A-59DC6A2B2945}"/>
                </a:ext>
              </a:extLst>
            </p:cNvPr>
            <p:cNvSpPr/>
            <p:nvPr/>
          </p:nvSpPr>
          <p:spPr bwMode="black">
            <a:xfrm>
              <a:off x="4565666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" name="Graphic 9">
              <a:extLst>
                <a:ext uri="{FF2B5EF4-FFF2-40B4-BE49-F238E27FC236}">
                  <a16:creationId xmlns:a16="http://schemas.microsoft.com/office/drawing/2014/main" id="{254D7E75-4226-8293-E429-5E73E9130D6B}"/>
                </a:ext>
              </a:extLst>
            </p:cNvPr>
            <p:cNvSpPr/>
            <p:nvPr userDrawn="1"/>
          </p:nvSpPr>
          <p:spPr bwMode="black">
            <a:xfrm>
              <a:off x="4169763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84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4" userDrawn="1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12" userDrawn="1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14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90" y="2362200"/>
            <a:ext cx="7255097" cy="553998"/>
          </a:xfrm>
        </p:spPr>
        <p:txBody>
          <a:bodyPr wrap="square" anchor="t">
            <a:spAutoFit/>
          </a:bodyPr>
          <a:lstStyle>
            <a:lvl1pPr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A9347-2B91-81A1-D35B-C367CA321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82391" y="585788"/>
            <a:ext cx="1049075" cy="914400"/>
            <a:chOff x="4169763" y="585788"/>
            <a:chExt cx="713371" cy="622746"/>
          </a:xfrm>
          <a:solidFill>
            <a:schemeClr val="tx2"/>
          </a:solidFill>
        </p:grpSpPr>
        <p:sp>
          <p:nvSpPr>
            <p:cNvPr id="7" name="Graphic 9">
              <a:extLst>
                <a:ext uri="{FF2B5EF4-FFF2-40B4-BE49-F238E27FC236}">
                  <a16:creationId xmlns:a16="http://schemas.microsoft.com/office/drawing/2014/main" id="{1955151A-4300-7EE0-BD6F-1D9D68052193}"/>
                </a:ext>
              </a:extLst>
            </p:cNvPr>
            <p:cNvSpPr/>
            <p:nvPr/>
          </p:nvSpPr>
          <p:spPr bwMode="black">
            <a:xfrm>
              <a:off x="4565666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8" name="Graphic 9">
              <a:extLst>
                <a:ext uri="{FF2B5EF4-FFF2-40B4-BE49-F238E27FC236}">
                  <a16:creationId xmlns:a16="http://schemas.microsoft.com/office/drawing/2014/main" id="{CE786B1F-884A-07DB-5A7A-8634C2585C33}"/>
                </a:ext>
              </a:extLst>
            </p:cNvPr>
            <p:cNvSpPr/>
            <p:nvPr userDrawn="1"/>
          </p:nvSpPr>
          <p:spPr bwMode="black">
            <a:xfrm>
              <a:off x="4169763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317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44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4" userDrawn="1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12" userDrawn="1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1488" userDrawn="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Phot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13A1B1-3A31-817C-8E25-E88AD8A34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362200"/>
            <a:ext cx="5363274" cy="1107996"/>
          </a:xfrm>
        </p:spPr>
        <p:txBody>
          <a:bodyPr wrap="square" anchor="t">
            <a:spAutoFit/>
          </a:bodyPr>
          <a:lstStyle>
            <a:lvl1pPr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4970E2-4100-E5B0-8BBF-0C578DCB4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82391" y="585788"/>
            <a:ext cx="1049075" cy="914400"/>
            <a:chOff x="4169763" y="585788"/>
            <a:chExt cx="713371" cy="622746"/>
          </a:xfrm>
          <a:solidFill>
            <a:schemeClr val="tx2"/>
          </a:solidFill>
        </p:grpSpPr>
        <p:sp>
          <p:nvSpPr>
            <p:cNvPr id="9" name="Graphic 9">
              <a:extLst>
                <a:ext uri="{FF2B5EF4-FFF2-40B4-BE49-F238E27FC236}">
                  <a16:creationId xmlns:a16="http://schemas.microsoft.com/office/drawing/2014/main" id="{5A418B6C-90EA-A6F6-53A8-E205BD8DE8CB}"/>
                </a:ext>
              </a:extLst>
            </p:cNvPr>
            <p:cNvSpPr/>
            <p:nvPr/>
          </p:nvSpPr>
          <p:spPr bwMode="black">
            <a:xfrm>
              <a:off x="4565666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514C0156-92FD-636D-EE62-515C7E197032}"/>
                </a:ext>
              </a:extLst>
            </p:cNvPr>
            <p:cNvSpPr/>
            <p:nvPr userDrawn="1"/>
          </p:nvSpPr>
          <p:spPr bwMode="black">
            <a:xfrm>
              <a:off x="4169763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709A26E-BED0-3294-69A4-0DDAAE9C2C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7185025" y="1211263"/>
            <a:ext cx="4435475" cy="443547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effectLst/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59495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68" userDrawn="1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44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4" userDrawn="1">
          <p15:clr>
            <a:srgbClr val="A4A3A4"/>
          </p15:clr>
        </p15:guide>
        <p15:guide id="19" pos="4536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 userDrawn="1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12" userDrawn="1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1488" userDrawn="1">
          <p15:clr>
            <a:srgbClr val="5ACBF0"/>
          </p15:clr>
        </p15:guide>
        <p15:guide id="33" pos="3336" userDrawn="1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Photo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D6EE357-5FBE-EF45-EDC4-EB022C75B1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7185025" y="1211262"/>
            <a:ext cx="4435475" cy="443547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effectLst/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16CA86-851F-5A66-72F8-611E57EE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362200"/>
            <a:ext cx="5363274" cy="1107996"/>
          </a:xfrm>
        </p:spPr>
        <p:txBody>
          <a:bodyPr wrap="square" anchor="t">
            <a:spAutoFit/>
          </a:bodyPr>
          <a:lstStyle>
            <a:lvl1pPr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A80FC4-BF13-32EC-AC2C-CCF799F91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82391" y="585788"/>
            <a:ext cx="1049075" cy="914400"/>
            <a:chOff x="4169763" y="585788"/>
            <a:chExt cx="713371" cy="622746"/>
          </a:xfrm>
          <a:solidFill>
            <a:schemeClr val="tx2"/>
          </a:solidFill>
        </p:grpSpPr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ACB80D2C-8BBC-86B2-4F0A-E84BC66B3773}"/>
                </a:ext>
              </a:extLst>
            </p:cNvPr>
            <p:cNvSpPr/>
            <p:nvPr/>
          </p:nvSpPr>
          <p:spPr bwMode="black">
            <a:xfrm>
              <a:off x="4565666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730E620F-1CE6-FC30-06F9-60DE40676085}"/>
                </a:ext>
              </a:extLst>
            </p:cNvPr>
            <p:cNvSpPr/>
            <p:nvPr userDrawn="1"/>
          </p:nvSpPr>
          <p:spPr bwMode="black">
            <a:xfrm>
              <a:off x="4169763" y="585788"/>
              <a:ext cx="317468" cy="622746"/>
            </a:xfrm>
            <a:custGeom>
              <a:avLst/>
              <a:gdLst>
                <a:gd name="connsiteX0" fmla="*/ 19526 w 317468"/>
                <a:gd name="connsiteY0" fmla="*/ 622746 h 622746"/>
                <a:gd name="connsiteX1" fmla="*/ 0 w 317468"/>
                <a:gd name="connsiteY1" fmla="*/ 603315 h 622746"/>
                <a:gd name="connsiteX2" fmla="*/ 0 w 317468"/>
                <a:gd name="connsiteY2" fmla="*/ 387955 h 622746"/>
                <a:gd name="connsiteX3" fmla="*/ 81915 w 317468"/>
                <a:gd name="connsiteY3" fmla="*/ 123160 h 622746"/>
                <a:gd name="connsiteX4" fmla="*/ 298037 w 317468"/>
                <a:gd name="connsiteY4" fmla="*/ 287 h 622746"/>
                <a:gd name="connsiteX5" fmla="*/ 311944 w 317468"/>
                <a:gd name="connsiteY5" fmla="*/ 11336 h 622746"/>
                <a:gd name="connsiteX6" fmla="*/ 311944 w 317468"/>
                <a:gd name="connsiteY6" fmla="*/ 104681 h 622746"/>
                <a:gd name="connsiteX7" fmla="*/ 304229 w 317468"/>
                <a:gd name="connsiteY7" fmla="*/ 115445 h 622746"/>
                <a:gd name="connsiteX8" fmla="*/ 160401 w 317468"/>
                <a:gd name="connsiteY8" fmla="*/ 237555 h 622746"/>
                <a:gd name="connsiteX9" fmla="*/ 142018 w 317468"/>
                <a:gd name="connsiteY9" fmla="*/ 322709 h 622746"/>
                <a:gd name="connsiteX10" fmla="*/ 149543 w 317468"/>
                <a:gd name="connsiteY10" fmla="*/ 329948 h 622746"/>
                <a:gd name="connsiteX11" fmla="*/ 297942 w 317468"/>
                <a:gd name="connsiteY11" fmla="*/ 329948 h 622746"/>
                <a:gd name="connsiteX12" fmla="*/ 317468 w 317468"/>
                <a:gd name="connsiteY12" fmla="*/ 349379 h 622746"/>
                <a:gd name="connsiteX13" fmla="*/ 317468 w 317468"/>
                <a:gd name="connsiteY13" fmla="*/ 560643 h 622746"/>
                <a:gd name="connsiteX14" fmla="*/ 255461 w 317468"/>
                <a:gd name="connsiteY14" fmla="*/ 622556 h 622746"/>
                <a:gd name="connsiteX15" fmla="*/ 19526 w 317468"/>
                <a:gd name="connsiteY15" fmla="*/ 622556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468" h="622746">
                  <a:moveTo>
                    <a:pt x="19526" y="622746"/>
                  </a:moveTo>
                  <a:cubicBezTo>
                    <a:pt x="8763" y="622746"/>
                    <a:pt x="0" y="613983"/>
                    <a:pt x="0" y="603315"/>
                  </a:cubicBezTo>
                  <a:lnTo>
                    <a:pt x="0" y="387955"/>
                  </a:lnTo>
                  <a:cubicBezTo>
                    <a:pt x="0" y="275274"/>
                    <a:pt x="27337" y="186977"/>
                    <a:pt x="81915" y="123160"/>
                  </a:cubicBezTo>
                  <a:cubicBezTo>
                    <a:pt x="133922" y="62295"/>
                    <a:pt x="205931" y="21338"/>
                    <a:pt x="298037" y="287"/>
                  </a:cubicBezTo>
                  <a:cubicBezTo>
                    <a:pt x="305181" y="-1332"/>
                    <a:pt x="311944" y="4097"/>
                    <a:pt x="311944" y="11336"/>
                  </a:cubicBezTo>
                  <a:lnTo>
                    <a:pt x="311944" y="104681"/>
                  </a:lnTo>
                  <a:cubicBezTo>
                    <a:pt x="311944" y="109539"/>
                    <a:pt x="308896" y="113921"/>
                    <a:pt x="304229" y="115445"/>
                  </a:cubicBezTo>
                  <a:cubicBezTo>
                    <a:pt x="233458" y="138876"/>
                    <a:pt x="185452" y="179643"/>
                    <a:pt x="160401" y="237555"/>
                  </a:cubicBezTo>
                  <a:cubicBezTo>
                    <a:pt x="146780" y="266892"/>
                    <a:pt x="140589" y="295277"/>
                    <a:pt x="142018" y="322709"/>
                  </a:cubicBezTo>
                  <a:cubicBezTo>
                    <a:pt x="142208" y="326805"/>
                    <a:pt x="145542" y="329948"/>
                    <a:pt x="149543" y="329948"/>
                  </a:cubicBezTo>
                  <a:lnTo>
                    <a:pt x="297942" y="329948"/>
                  </a:lnTo>
                  <a:cubicBezTo>
                    <a:pt x="308705" y="329948"/>
                    <a:pt x="317468" y="338711"/>
                    <a:pt x="317468" y="349379"/>
                  </a:cubicBezTo>
                  <a:lnTo>
                    <a:pt x="317468" y="560643"/>
                  </a:lnTo>
                  <a:cubicBezTo>
                    <a:pt x="317468" y="594838"/>
                    <a:pt x="289751" y="622556"/>
                    <a:pt x="255461" y="622556"/>
                  </a:cubicBezTo>
                  <a:lnTo>
                    <a:pt x="19526" y="622556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0155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44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4" userDrawn="1">
          <p15:clr>
            <a:srgbClr val="A4A3A4"/>
          </p15:clr>
        </p15:guide>
        <p15:guide id="19" pos="4536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12" userDrawn="1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1488" userDrawn="1">
          <p15:clr>
            <a:srgbClr val="5ACBF0"/>
          </p15:clr>
        </p15:guide>
        <p15:guide id="33" pos="3336" userDrawn="1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&amp; Squar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8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898137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89425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789B8347-537A-9576-6AAD-31AC0822D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680A9-E1CB-5B53-219D-F848CCF7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4448" y="0"/>
            <a:ext cx="6087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840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456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&amp;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&amp; Squar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 bwMode="blackWhite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White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White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Low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Upp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898137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89425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A33859C1-D178-8DAF-88A5-45B3F42E6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A5EAB-92AF-CBDC-3913-B7A5E08A6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4448" y="0"/>
            <a:ext cx="6087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840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456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and Text Side by S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5"/>
            <a:ext cx="6667500" cy="5683254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Tech Sc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898137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89425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BE3000C1-801E-43EF-158B-C6778F6B6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EF103-1FB7-7E05-B436-1B39BEED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094923" y="0"/>
            <a:ext cx="6097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0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456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840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FF55AF-07A0-E53A-0789-86E0BA8D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1730"/>
            <a:ext cx="12192000" cy="6854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91C97-0F4B-CB0B-3806-07BEEA5F7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319"/>
            <a:ext cx="12192000" cy="6857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05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780E26-77D9-EDA1-6B0D-E498A450A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65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10B085-DDE7-88C6-CC2C-8FA66A131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5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768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Tech Sc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898137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89425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AC8B23DF-C49A-493B-74A8-359F40BD3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80BAE-D63C-356D-256B-A4DA18F4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3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1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456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840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A2C0C-5A6D-7740-29B0-946ED0BE2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8640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793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F2C24F-5B26-E853-33E8-371952F8F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351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34D503-F46F-BFA0-6453-FB10F5385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5917" y="1691"/>
            <a:ext cx="12192000" cy="6856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312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189FDC-525A-CF23-3070-940BC162E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73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70C3B-D4ED-F3F0-36A3-8D6A980C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146" y="0"/>
            <a:ext cx="1218970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88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ech Sca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A9DD60-6582-EC28-94B1-2DB255180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12182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61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697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9675-1EDC-10A9-79BB-CA60778FC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-824268"/>
            <a:ext cx="11018520" cy="553998"/>
          </a:xfrm>
        </p:spPr>
        <p:txBody>
          <a:bodyPr anchor="b"/>
          <a:lstStyle>
            <a:lvl1pPr>
              <a:defRPr>
                <a:solidFill>
                  <a:srgbClr val="B1B3B3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Tech Sca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898137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89425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54A1308D-EAAB-930A-D016-3C236169E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96BEBD-F376-AC3C-6FAF-856A71D22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376" y="0"/>
            <a:ext cx="609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456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840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es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Sans Display" pitchFamily="2" charset="0"/>
              </a:rPr>
              <a:t>© Copyright Microsoft Corporation. All rights reserved. </a:t>
            </a:r>
          </a:p>
        </p:txBody>
      </p:sp>
      <p:pic>
        <p:nvPicPr>
          <p:cNvPr id="4" name="Picture 3" descr="Microsoft Security">
            <a:extLst>
              <a:ext uri="{FF2B5EF4-FFF2-40B4-BE49-F238E27FC236}">
                <a16:creationId xmlns:a16="http://schemas.microsoft.com/office/drawing/2014/main" id="{4AF1DC5D-9E4C-61B6-29E6-3134DF76EC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289702" y="296820"/>
            <a:ext cx="2876596" cy="8686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FF0FC9-6B16-7B48-F8A5-349518F8D9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-824268"/>
            <a:ext cx="11018520" cy="553998"/>
          </a:xfrm>
        </p:spPr>
        <p:txBody>
          <a:bodyPr anchor="b"/>
          <a:lstStyle>
            <a:lvl1pPr>
              <a:defRPr>
                <a:solidFill>
                  <a:srgbClr val="B1B3B3"/>
                </a:solidFill>
              </a:defRPr>
            </a:lvl1pPr>
          </a:lstStyle>
          <a:p>
            <a:r>
              <a:rPr lang="en-US"/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Tech Sca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898137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89425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Graphic 2" descr="Microsoft Security">
            <a:extLst>
              <a:ext uri="{FF2B5EF4-FFF2-40B4-BE49-F238E27FC236}">
                <a16:creationId xmlns:a16="http://schemas.microsoft.com/office/drawing/2014/main" id="{51B21C3F-0ACB-1D54-3978-4C15EB6DE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582164" y="583123"/>
            <a:ext cx="2291715" cy="29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7A637-33BF-289F-AA74-069C187A1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73" y="0"/>
            <a:ext cx="6095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456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840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2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2" r:id="rId1"/>
    <p:sldLayoutId id="2147485518" r:id="rId2"/>
    <p:sldLayoutId id="2147485503" r:id="rId3"/>
    <p:sldLayoutId id="2147485449" r:id="rId4"/>
    <p:sldLayoutId id="2147485505" r:id="rId5"/>
    <p:sldLayoutId id="2147485512" r:id="rId6"/>
    <p:sldLayoutId id="2147485513" r:id="rId7"/>
    <p:sldLayoutId id="2147485514" r:id="rId8"/>
    <p:sldLayoutId id="2147485515" r:id="rId9"/>
    <p:sldLayoutId id="2147485516" r:id="rId10"/>
    <p:sldLayoutId id="2147485542" r:id="rId11"/>
    <p:sldLayoutId id="2147485506" r:id="rId12"/>
    <p:sldLayoutId id="2147485507" r:id="rId13"/>
    <p:sldLayoutId id="2147485508" r:id="rId14"/>
    <p:sldLayoutId id="2147485509" r:id="rId15"/>
    <p:sldLayoutId id="2147485510" r:id="rId16"/>
    <p:sldLayoutId id="2147485529" r:id="rId17"/>
    <p:sldLayoutId id="2147485501" r:id="rId18"/>
    <p:sldLayoutId id="2147485537" r:id="rId19"/>
    <p:sldLayoutId id="2147485452" r:id="rId20"/>
    <p:sldLayoutId id="2147485453" r:id="rId21"/>
    <p:sldLayoutId id="2147485454" r:id="rId22"/>
    <p:sldLayoutId id="2147485455" r:id="rId23"/>
    <p:sldLayoutId id="2147485456" r:id="rId24"/>
    <p:sldLayoutId id="2147485457" r:id="rId25"/>
    <p:sldLayoutId id="2147485458" r:id="rId26"/>
    <p:sldLayoutId id="2147485459" r:id="rId27"/>
    <p:sldLayoutId id="2147485460" r:id="rId28"/>
    <p:sldLayoutId id="2147485461" r:id="rId29"/>
    <p:sldLayoutId id="2147485462" r:id="rId30"/>
    <p:sldLayoutId id="2147485463" r:id="rId31"/>
    <p:sldLayoutId id="2147485541" r:id="rId32"/>
    <p:sldLayoutId id="2147485533" r:id="rId33"/>
    <p:sldLayoutId id="2147485540" r:id="rId34"/>
    <p:sldLayoutId id="2147485536" r:id="rId35"/>
    <p:sldLayoutId id="2147485535" r:id="rId36"/>
    <p:sldLayoutId id="2147485539" r:id="rId37"/>
    <p:sldLayoutId id="2147485538" r:id="rId38"/>
    <p:sldLayoutId id="2147485464" r:id="rId39"/>
    <p:sldLayoutId id="2147485465" r:id="rId40"/>
    <p:sldLayoutId id="2147485466" r:id="rId41"/>
    <p:sldLayoutId id="2147485467" r:id="rId42"/>
    <p:sldLayoutId id="2147485468" r:id="rId43"/>
    <p:sldLayoutId id="2147485469" r:id="rId44"/>
    <p:sldLayoutId id="2147485470" r:id="rId45"/>
    <p:sldLayoutId id="2147485471" r:id="rId46"/>
    <p:sldLayoutId id="2147485472" r:id="rId47"/>
    <p:sldLayoutId id="2147485473" r:id="rId48"/>
    <p:sldLayoutId id="2147485474" r:id="rId49"/>
    <p:sldLayoutId id="2147485475" r:id="rId50"/>
    <p:sldLayoutId id="2147485476" r:id="rId51"/>
    <p:sldLayoutId id="2147485477" r:id="rId52"/>
    <p:sldLayoutId id="2147485478" r:id="rId53"/>
    <p:sldLayoutId id="2147485479" r:id="rId54"/>
    <p:sldLayoutId id="2147485480" r:id="rId55"/>
    <p:sldLayoutId id="2147485481" r:id="rId56"/>
    <p:sldLayoutId id="2147485482" r:id="rId57"/>
    <p:sldLayoutId id="2147485483" r:id="rId58"/>
    <p:sldLayoutId id="2147485484" r:id="rId59"/>
    <p:sldLayoutId id="2147485485" r:id="rId60"/>
    <p:sldLayoutId id="2147485486" r:id="rId61"/>
    <p:sldLayoutId id="2147485487" r:id="rId62"/>
    <p:sldLayoutId id="2147485488" r:id="rId63"/>
    <p:sldLayoutId id="2147485490" r:id="rId64"/>
    <p:sldLayoutId id="2147485489" r:id="rId65"/>
    <p:sldLayoutId id="2147485491" r:id="rId66"/>
    <p:sldLayoutId id="2147485520" r:id="rId67"/>
    <p:sldLayoutId id="2147485521" r:id="rId68"/>
    <p:sldLayoutId id="2147485522" r:id="rId69"/>
    <p:sldLayoutId id="2147485523" r:id="rId70"/>
    <p:sldLayoutId id="2147485524" r:id="rId71"/>
    <p:sldLayoutId id="2147485525" r:id="rId72"/>
    <p:sldLayoutId id="2147485526" r:id="rId73"/>
    <p:sldLayoutId id="2147485527" r:id="rId74"/>
    <p:sldLayoutId id="2147485528" r:id="rId75"/>
    <p:sldLayoutId id="2147485492" r:id="rId76"/>
    <p:sldLayoutId id="2147485519" r:id="rId77"/>
    <p:sldLayoutId id="2147485493" r:id="rId78"/>
    <p:sldLayoutId id="2147485494" r:id="rId79"/>
    <p:sldLayoutId id="2147485496" r:id="rId80"/>
    <p:sldLayoutId id="2147485495" r:id="rId8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Sans Display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jpe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jpe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jpe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jpeg"/><Relationship Id="rId35" Type="http://schemas.openxmlformats.org/officeDocument/2006/relationships/image" Target="../media/image100.png"/><Relationship Id="rId8" Type="http://schemas.openxmlformats.org/officeDocument/2006/relationships/image" Target="../media/image7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32B5-7F60-E5A8-A6F9-5D9F1DD7D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4" name="Connector: Elbow 6143">
            <a:extLst>
              <a:ext uri="{FF2B5EF4-FFF2-40B4-BE49-F238E27FC236}">
                <a16:creationId xmlns:a16="http://schemas.microsoft.com/office/drawing/2014/main" id="{03FEE533-EE64-9E42-F365-DB2D04F6CB34}"/>
              </a:ext>
            </a:extLst>
          </p:cNvPr>
          <p:cNvCxnSpPr>
            <a:stCxn id="2105" idx="1"/>
            <a:endCxn id="2103" idx="3"/>
          </p:cNvCxnSpPr>
          <p:nvPr/>
        </p:nvCxnSpPr>
        <p:spPr>
          <a:xfrm rot="10800000">
            <a:off x="9109986" y="4795024"/>
            <a:ext cx="869359" cy="429794"/>
          </a:xfrm>
          <a:prstGeom prst="bentConnector3">
            <a:avLst>
              <a:gd name="adj1" fmla="val 62271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1" name="Connector: Elbow 6150">
            <a:extLst>
              <a:ext uri="{FF2B5EF4-FFF2-40B4-BE49-F238E27FC236}">
                <a16:creationId xmlns:a16="http://schemas.microsoft.com/office/drawing/2014/main" id="{8F9FFDB2-6CDF-AF80-C274-C8A23CAFB082}"/>
              </a:ext>
            </a:extLst>
          </p:cNvPr>
          <p:cNvCxnSpPr>
            <a:stCxn id="2105" idx="1"/>
            <a:endCxn id="2104" idx="3"/>
          </p:cNvCxnSpPr>
          <p:nvPr/>
        </p:nvCxnSpPr>
        <p:spPr>
          <a:xfrm rot="10800000" flipV="1">
            <a:off x="9325576" y="5224818"/>
            <a:ext cx="653768" cy="61332"/>
          </a:xfrm>
          <a:prstGeom prst="bentConnector3">
            <a:avLst>
              <a:gd name="adj1" fmla="val 82636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C546CC1E-F1A4-63A6-98E0-C7C4473607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" y="-5757"/>
            <a:ext cx="11978640" cy="276999"/>
          </a:xfrm>
        </p:spPr>
        <p:txBody>
          <a:bodyPr/>
          <a:lstStyle/>
          <a:p>
            <a:r>
              <a:rPr lang="en-US" sz="1800" b="1" noProof="0" dirty="0">
                <a:solidFill>
                  <a:schemeClr val="bg1">
                    <a:lumMod val="50000"/>
                  </a:schemeClr>
                </a:solidFill>
              </a:rPr>
              <a:t>The Security Context of AI Agents’ Interactions with Microsoft Security Tools</a:t>
            </a:r>
          </a:p>
        </p:txBody>
      </p:sp>
      <p:grpSp>
        <p:nvGrpSpPr>
          <p:cNvPr id="6479" name="Group 6478">
            <a:extLst>
              <a:ext uri="{FF2B5EF4-FFF2-40B4-BE49-F238E27FC236}">
                <a16:creationId xmlns:a16="http://schemas.microsoft.com/office/drawing/2014/main" id="{C75403DC-E6F6-CE86-FC2A-AD92CF3BC35F}"/>
              </a:ext>
            </a:extLst>
          </p:cNvPr>
          <p:cNvGrpSpPr/>
          <p:nvPr/>
        </p:nvGrpSpPr>
        <p:grpSpPr>
          <a:xfrm>
            <a:off x="9679430" y="5932182"/>
            <a:ext cx="2462217" cy="771926"/>
            <a:chOff x="8977385" y="5932182"/>
            <a:chExt cx="2462217" cy="771926"/>
          </a:xfrm>
          <a:solidFill>
            <a:schemeClr val="bg1">
              <a:lumMod val="95000"/>
            </a:schemeClr>
          </a:solidFill>
        </p:grpSpPr>
        <p:sp>
          <p:nvSpPr>
            <p:cNvPr id="6478" name="Rectangle 6477">
              <a:extLst>
                <a:ext uri="{FF2B5EF4-FFF2-40B4-BE49-F238E27FC236}">
                  <a16:creationId xmlns:a16="http://schemas.microsoft.com/office/drawing/2014/main" id="{5D441C6D-2086-C08A-77F5-D21DCBC5A3AB}"/>
                </a:ext>
              </a:extLst>
            </p:cNvPr>
            <p:cNvSpPr/>
            <p:nvPr/>
          </p:nvSpPr>
          <p:spPr bwMode="auto">
            <a:xfrm>
              <a:off x="8991602" y="5932182"/>
              <a:ext cx="2448000" cy="771926"/>
            </a:xfrm>
            <a:custGeom>
              <a:avLst/>
              <a:gdLst>
                <a:gd name="csX0" fmla="*/ 0 w 2448000"/>
                <a:gd name="csY0" fmla="*/ 0 h 771926"/>
                <a:gd name="csX1" fmla="*/ 660960 w 2448000"/>
                <a:gd name="csY1" fmla="*/ 0 h 771926"/>
                <a:gd name="csX2" fmla="*/ 1224000 w 2448000"/>
                <a:gd name="csY2" fmla="*/ 0 h 771926"/>
                <a:gd name="csX3" fmla="*/ 1811520 w 2448000"/>
                <a:gd name="csY3" fmla="*/ 0 h 771926"/>
                <a:gd name="csX4" fmla="*/ 2448000 w 2448000"/>
                <a:gd name="csY4" fmla="*/ 0 h 771926"/>
                <a:gd name="csX5" fmla="*/ 2448000 w 2448000"/>
                <a:gd name="csY5" fmla="*/ 370524 h 771926"/>
                <a:gd name="csX6" fmla="*/ 2448000 w 2448000"/>
                <a:gd name="csY6" fmla="*/ 771926 h 771926"/>
                <a:gd name="csX7" fmla="*/ 1860480 w 2448000"/>
                <a:gd name="csY7" fmla="*/ 771926 h 771926"/>
                <a:gd name="csX8" fmla="*/ 1321920 w 2448000"/>
                <a:gd name="csY8" fmla="*/ 771926 h 771926"/>
                <a:gd name="csX9" fmla="*/ 734400 w 2448000"/>
                <a:gd name="csY9" fmla="*/ 771926 h 771926"/>
                <a:gd name="csX10" fmla="*/ 0 w 2448000"/>
                <a:gd name="csY10" fmla="*/ 771926 h 771926"/>
                <a:gd name="csX11" fmla="*/ 0 w 2448000"/>
                <a:gd name="csY11" fmla="*/ 393682 h 771926"/>
                <a:gd name="csX12" fmla="*/ 0 w 2448000"/>
                <a:gd name="csY12" fmla="*/ 0 h 77192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2448000" h="771926" fill="none" extrusionOk="0">
                  <a:moveTo>
                    <a:pt x="0" y="0"/>
                  </a:moveTo>
                  <a:cubicBezTo>
                    <a:pt x="327366" y="-31997"/>
                    <a:pt x="445583" y="10505"/>
                    <a:pt x="660960" y="0"/>
                  </a:cubicBezTo>
                  <a:cubicBezTo>
                    <a:pt x="876337" y="-10505"/>
                    <a:pt x="972004" y="8106"/>
                    <a:pt x="1224000" y="0"/>
                  </a:cubicBezTo>
                  <a:cubicBezTo>
                    <a:pt x="1475996" y="-8106"/>
                    <a:pt x="1662249" y="-16599"/>
                    <a:pt x="1811520" y="0"/>
                  </a:cubicBezTo>
                  <a:cubicBezTo>
                    <a:pt x="1960791" y="16599"/>
                    <a:pt x="2147164" y="30290"/>
                    <a:pt x="2448000" y="0"/>
                  </a:cubicBezTo>
                  <a:cubicBezTo>
                    <a:pt x="2436509" y="133976"/>
                    <a:pt x="2442572" y="213716"/>
                    <a:pt x="2448000" y="370524"/>
                  </a:cubicBezTo>
                  <a:cubicBezTo>
                    <a:pt x="2453428" y="527332"/>
                    <a:pt x="2434353" y="584410"/>
                    <a:pt x="2448000" y="771926"/>
                  </a:cubicBezTo>
                  <a:cubicBezTo>
                    <a:pt x="2154549" y="771096"/>
                    <a:pt x="1992842" y="794665"/>
                    <a:pt x="1860480" y="771926"/>
                  </a:cubicBezTo>
                  <a:cubicBezTo>
                    <a:pt x="1728118" y="749187"/>
                    <a:pt x="1446768" y="775424"/>
                    <a:pt x="1321920" y="771926"/>
                  </a:cubicBezTo>
                  <a:cubicBezTo>
                    <a:pt x="1197072" y="768428"/>
                    <a:pt x="926605" y="782132"/>
                    <a:pt x="734400" y="771926"/>
                  </a:cubicBezTo>
                  <a:cubicBezTo>
                    <a:pt x="542195" y="761720"/>
                    <a:pt x="291645" y="798675"/>
                    <a:pt x="0" y="771926"/>
                  </a:cubicBezTo>
                  <a:cubicBezTo>
                    <a:pt x="14274" y="672623"/>
                    <a:pt x="16633" y="579762"/>
                    <a:pt x="0" y="393682"/>
                  </a:cubicBezTo>
                  <a:cubicBezTo>
                    <a:pt x="-16633" y="207602"/>
                    <a:pt x="17098" y="101586"/>
                    <a:pt x="0" y="0"/>
                  </a:cubicBezTo>
                  <a:close/>
                </a:path>
                <a:path w="2448000" h="771926" stroke="0" extrusionOk="0">
                  <a:moveTo>
                    <a:pt x="0" y="0"/>
                  </a:moveTo>
                  <a:cubicBezTo>
                    <a:pt x="211741" y="-13331"/>
                    <a:pt x="430671" y="5498"/>
                    <a:pt x="587520" y="0"/>
                  </a:cubicBezTo>
                  <a:cubicBezTo>
                    <a:pt x="744369" y="-5498"/>
                    <a:pt x="957731" y="3836"/>
                    <a:pt x="1150560" y="0"/>
                  </a:cubicBezTo>
                  <a:cubicBezTo>
                    <a:pt x="1343389" y="-3836"/>
                    <a:pt x="1550254" y="-29822"/>
                    <a:pt x="1762560" y="0"/>
                  </a:cubicBezTo>
                  <a:cubicBezTo>
                    <a:pt x="1974866" y="29822"/>
                    <a:pt x="2226484" y="12281"/>
                    <a:pt x="2448000" y="0"/>
                  </a:cubicBezTo>
                  <a:cubicBezTo>
                    <a:pt x="2457922" y="77978"/>
                    <a:pt x="2441329" y="228438"/>
                    <a:pt x="2448000" y="378244"/>
                  </a:cubicBezTo>
                  <a:cubicBezTo>
                    <a:pt x="2454671" y="528050"/>
                    <a:pt x="2456875" y="648079"/>
                    <a:pt x="2448000" y="771926"/>
                  </a:cubicBezTo>
                  <a:cubicBezTo>
                    <a:pt x="2260620" y="773717"/>
                    <a:pt x="2005736" y="770122"/>
                    <a:pt x="1860480" y="771926"/>
                  </a:cubicBezTo>
                  <a:cubicBezTo>
                    <a:pt x="1715224" y="773730"/>
                    <a:pt x="1562936" y="779646"/>
                    <a:pt x="1297440" y="771926"/>
                  </a:cubicBezTo>
                  <a:cubicBezTo>
                    <a:pt x="1031944" y="764206"/>
                    <a:pt x="966862" y="791223"/>
                    <a:pt x="660960" y="771926"/>
                  </a:cubicBezTo>
                  <a:cubicBezTo>
                    <a:pt x="355058" y="752629"/>
                    <a:pt x="309617" y="755255"/>
                    <a:pt x="0" y="771926"/>
                  </a:cubicBezTo>
                  <a:cubicBezTo>
                    <a:pt x="1218" y="617276"/>
                    <a:pt x="-726" y="562834"/>
                    <a:pt x="0" y="409121"/>
                  </a:cubicBezTo>
                  <a:cubicBezTo>
                    <a:pt x="726" y="255408"/>
                    <a:pt x="17190" y="94207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54917814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458" name="Group 6457">
              <a:extLst>
                <a:ext uri="{FF2B5EF4-FFF2-40B4-BE49-F238E27FC236}">
                  <a16:creationId xmlns:a16="http://schemas.microsoft.com/office/drawing/2014/main" id="{AFA56F54-A6EC-A610-F8BA-EBBC988A77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07720" y="5996259"/>
              <a:ext cx="1106742" cy="679373"/>
              <a:chOff x="7407983" y="5208671"/>
              <a:chExt cx="2910168" cy="1786405"/>
            </a:xfrm>
            <a:grpFill/>
          </p:grpSpPr>
          <p:grpSp>
            <p:nvGrpSpPr>
              <p:cNvPr id="6448" name="Group 6447">
                <a:extLst>
                  <a:ext uri="{FF2B5EF4-FFF2-40B4-BE49-F238E27FC236}">
                    <a16:creationId xmlns:a16="http://schemas.microsoft.com/office/drawing/2014/main" id="{BF10A5D5-C53C-7A9F-381D-8DF06227BE97}"/>
                  </a:ext>
                </a:extLst>
              </p:cNvPr>
              <p:cNvGrpSpPr/>
              <p:nvPr/>
            </p:nvGrpSpPr>
            <p:grpSpPr>
              <a:xfrm>
                <a:off x="7560592" y="5208671"/>
                <a:ext cx="2757554" cy="890226"/>
                <a:chOff x="7075209" y="4860009"/>
                <a:chExt cx="2757554" cy="890226"/>
              </a:xfrm>
              <a:grpFill/>
            </p:grpSpPr>
            <p:pic>
              <p:nvPicPr>
                <p:cNvPr id="6449" name="Picture 20" descr="ChatGPT Logo, symbol, meaning, history, PNG, brand">
                  <a:extLst>
                    <a:ext uri="{FF2B5EF4-FFF2-40B4-BE49-F238E27FC236}">
                      <a16:creationId xmlns:a16="http://schemas.microsoft.com/office/drawing/2014/main" id="{E3260D14-71BB-01AE-BB83-C5EE3EB4DC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58" t="2361" r="23827" b="2639"/>
                <a:stretch>
                  <a:fillRect/>
                </a:stretch>
              </p:blipFill>
              <p:spPr bwMode="auto">
                <a:xfrm>
                  <a:off x="7075209" y="5014823"/>
                  <a:ext cx="576000" cy="580600"/>
                </a:xfrm>
                <a:prstGeom prst="rect">
                  <a:avLst/>
                </a:prstGeom>
                <a:grpFill/>
              </p:spPr>
            </p:pic>
            <p:sp>
              <p:nvSpPr>
                <p:cNvPr id="6450" name="TextBox 6449">
                  <a:extLst>
                    <a:ext uri="{FF2B5EF4-FFF2-40B4-BE49-F238E27FC236}">
                      <a16:creationId xmlns:a16="http://schemas.microsoft.com/office/drawing/2014/main" id="{81B880E0-1574-F07E-34CB-977B1020CAD9}"/>
                    </a:ext>
                  </a:extLst>
                </p:cNvPr>
                <p:cNvSpPr txBox="1"/>
                <p:nvPr/>
              </p:nvSpPr>
              <p:spPr>
                <a:xfrm>
                  <a:off x="7571638" y="4860009"/>
                  <a:ext cx="2261125" cy="890226"/>
                </a:xfrm>
                <a:prstGeom prst="rect">
                  <a:avLst/>
                </a:prstGeom>
                <a:grp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sz="800" b="1" noProof="0"/>
                    <a:t>ChatGPT Enterprise</a:t>
                  </a:r>
                  <a:endParaRPr lang="en-US" sz="800" noProof="0"/>
                </a:p>
              </p:txBody>
            </p:sp>
          </p:grpSp>
          <p:grpSp>
            <p:nvGrpSpPr>
              <p:cNvPr id="6451" name="Group 6450">
                <a:extLst>
                  <a:ext uri="{FF2B5EF4-FFF2-40B4-BE49-F238E27FC236}">
                    <a16:creationId xmlns:a16="http://schemas.microsoft.com/office/drawing/2014/main" id="{9C5B694E-5A96-EDBB-30E7-25FD14C72AAA}"/>
                  </a:ext>
                </a:extLst>
              </p:cNvPr>
              <p:cNvGrpSpPr/>
              <p:nvPr/>
            </p:nvGrpSpPr>
            <p:grpSpPr>
              <a:xfrm>
                <a:off x="7560592" y="5984924"/>
                <a:ext cx="2757559" cy="581909"/>
                <a:chOff x="7075209" y="5850768"/>
                <a:chExt cx="2757559" cy="581909"/>
              </a:xfrm>
              <a:grpFill/>
            </p:grpSpPr>
            <p:pic>
              <p:nvPicPr>
                <p:cNvPr id="6452" name="Picture 6451">
                  <a:extLst>
                    <a:ext uri="{FF2B5EF4-FFF2-40B4-BE49-F238E27FC236}">
                      <a16:creationId xmlns:a16="http://schemas.microsoft.com/office/drawing/2014/main" id="{BB9C125F-0EED-7112-1D36-550F40F0F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AF9F5"/>
                    </a:clrFrom>
                    <a:clrTo>
                      <a:srgbClr val="FAF9F5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7075209" y="5850768"/>
                  <a:ext cx="576000" cy="581909"/>
                </a:xfrm>
                <a:prstGeom prst="rect">
                  <a:avLst/>
                </a:prstGeom>
                <a:grpFill/>
              </p:spPr>
            </p:pic>
            <p:sp>
              <p:nvSpPr>
                <p:cNvPr id="6453" name="TextBox 6452">
                  <a:extLst>
                    <a:ext uri="{FF2B5EF4-FFF2-40B4-BE49-F238E27FC236}">
                      <a16:creationId xmlns:a16="http://schemas.microsoft.com/office/drawing/2014/main" id="{E3ED51CC-497B-DD2F-E3B0-237525FF9196}"/>
                    </a:ext>
                  </a:extLst>
                </p:cNvPr>
                <p:cNvSpPr txBox="1"/>
                <p:nvPr/>
              </p:nvSpPr>
              <p:spPr>
                <a:xfrm>
                  <a:off x="7571641" y="5858470"/>
                  <a:ext cx="2261127" cy="566508"/>
                </a:xfrm>
                <a:prstGeom prst="rect">
                  <a:avLst/>
                </a:prstGeom>
                <a:grp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en-US" sz="800" b="1" noProof="0"/>
                    <a:t>Claude.AI</a:t>
                  </a:r>
                  <a:endParaRPr lang="en-US" sz="800" noProof="0"/>
                </a:p>
              </p:txBody>
            </p:sp>
          </p:grpSp>
          <p:sp>
            <p:nvSpPr>
              <p:cNvPr id="6454" name="TextBox 6453">
                <a:extLst>
                  <a:ext uri="{FF2B5EF4-FFF2-40B4-BE49-F238E27FC236}">
                    <a16:creationId xmlns:a16="http://schemas.microsoft.com/office/drawing/2014/main" id="{95C090AB-B277-9C16-C760-0AF951B779DD}"/>
                  </a:ext>
                </a:extLst>
              </p:cNvPr>
              <p:cNvSpPr txBox="1"/>
              <p:nvPr/>
            </p:nvSpPr>
            <p:spPr>
              <a:xfrm>
                <a:off x="7650167" y="6428568"/>
                <a:ext cx="946617" cy="566508"/>
              </a:xfrm>
              <a:prstGeom prst="rect">
                <a:avLst/>
              </a:prstGeom>
              <a:grpFill/>
            </p:spPr>
            <p:txBody>
              <a:bodyPr wrap="square" lIns="0" rtlCol="0">
                <a:spAutoFit/>
              </a:bodyPr>
              <a:lstStyle/>
              <a:p>
                <a:r>
                  <a:rPr lang="en-US" sz="800" b="1" noProof="0"/>
                  <a:t>(…)</a:t>
                </a:r>
                <a:endParaRPr lang="en-US" sz="800" noProof="0"/>
              </a:p>
            </p:txBody>
          </p:sp>
          <p:cxnSp>
            <p:nvCxnSpPr>
              <p:cNvPr id="6455" name="Straight Arrow Connector 6454">
                <a:extLst>
                  <a:ext uri="{FF2B5EF4-FFF2-40B4-BE49-F238E27FC236}">
                    <a16:creationId xmlns:a16="http://schemas.microsoft.com/office/drawing/2014/main" id="{31EAAFBF-80BE-ECEA-8679-BC5B3293A8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89774" y="5653783"/>
                <a:ext cx="567970" cy="0"/>
              </a:xfrm>
              <a:prstGeom prst="straightConnector1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6" name="Straight Arrow Connector 6455">
                <a:extLst>
                  <a:ext uri="{FF2B5EF4-FFF2-40B4-BE49-F238E27FC236}">
                    <a16:creationId xmlns:a16="http://schemas.microsoft.com/office/drawing/2014/main" id="{7A151C1C-D56F-8071-EDBD-9ED83A9E5F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01488" y="6275879"/>
                <a:ext cx="567970" cy="0"/>
              </a:xfrm>
              <a:prstGeom prst="straightConnector1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" name="Left Bracket 6456">
                <a:extLst>
                  <a:ext uri="{FF2B5EF4-FFF2-40B4-BE49-F238E27FC236}">
                    <a16:creationId xmlns:a16="http://schemas.microsoft.com/office/drawing/2014/main" id="{6A2B8DEA-9174-F52D-806D-3F146BE6A3AC}"/>
                  </a:ext>
                </a:extLst>
              </p:cNvPr>
              <p:cNvSpPr/>
              <p:nvPr/>
            </p:nvSpPr>
            <p:spPr>
              <a:xfrm>
                <a:off x="7407983" y="5233838"/>
                <a:ext cx="138711" cy="1703910"/>
              </a:xfrm>
              <a:prstGeom prst="leftBracket">
                <a:avLst/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68" name="Group 6467">
              <a:extLst>
                <a:ext uri="{FF2B5EF4-FFF2-40B4-BE49-F238E27FC236}">
                  <a16:creationId xmlns:a16="http://schemas.microsoft.com/office/drawing/2014/main" id="{2B08C1F8-D4DF-BB4B-FACA-FA8EC058AAA1}"/>
                </a:ext>
              </a:extLst>
            </p:cNvPr>
            <p:cNvGrpSpPr/>
            <p:nvPr/>
          </p:nvGrpSpPr>
          <p:grpSpPr>
            <a:xfrm>
              <a:off x="8977385" y="5983822"/>
              <a:ext cx="996372" cy="704246"/>
              <a:chOff x="9129785" y="5924491"/>
              <a:chExt cx="996372" cy="704246"/>
            </a:xfrm>
            <a:grpFill/>
          </p:grpSpPr>
          <p:pic>
            <p:nvPicPr>
              <p:cNvPr id="6464" name="Picture 10" descr="Model Context Protocol Directory - Discover MCP Servers Worldwide | TOPMCP">
                <a:extLst>
                  <a:ext uri="{FF2B5EF4-FFF2-40B4-BE49-F238E27FC236}">
                    <a16:creationId xmlns:a16="http://schemas.microsoft.com/office/drawing/2014/main" id="{E3055365-0835-07E7-E054-44E6AA3F74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9785" y="5924491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6465" name="TextBox 6464">
                <a:extLst>
                  <a:ext uri="{FF2B5EF4-FFF2-40B4-BE49-F238E27FC236}">
                    <a16:creationId xmlns:a16="http://schemas.microsoft.com/office/drawing/2014/main" id="{01B53BDA-8B78-9CA6-9D7D-60A8170863E3}"/>
                  </a:ext>
                </a:extLst>
              </p:cNvPr>
              <p:cNvSpPr txBox="1"/>
              <p:nvPr/>
            </p:nvSpPr>
            <p:spPr>
              <a:xfrm>
                <a:off x="9492557" y="5935214"/>
                <a:ext cx="633600" cy="338554"/>
              </a:xfrm>
              <a:prstGeom prst="rect">
                <a:avLst/>
              </a:prstGeom>
              <a:grpFill/>
            </p:spPr>
            <p:txBody>
              <a:bodyPr wrap="none" lIns="0" rtlCol="0">
                <a:spAutoFit/>
              </a:bodyPr>
              <a:lstStyle/>
              <a:p>
                <a:r>
                  <a:rPr lang="en-US" sz="800" b="1" noProof="0"/>
                  <a:t>Sentinel</a:t>
                </a:r>
              </a:p>
              <a:p>
                <a:r>
                  <a:rPr lang="en-US" sz="800"/>
                  <a:t>MCP Server</a:t>
                </a:r>
                <a:endParaRPr lang="en-US" sz="800" noProof="0"/>
              </a:p>
            </p:txBody>
          </p:sp>
          <p:pic>
            <p:nvPicPr>
              <p:cNvPr id="6466" name="Picture 10" descr="Model Context Protocol Directory - Discover MCP Servers Worldwide | TOPMCP">
                <a:extLst>
                  <a:ext uri="{FF2B5EF4-FFF2-40B4-BE49-F238E27FC236}">
                    <a16:creationId xmlns:a16="http://schemas.microsoft.com/office/drawing/2014/main" id="{543B0B95-F21C-602E-CAAE-9BF58BA51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9785" y="6268737"/>
                <a:ext cx="360000" cy="360000"/>
              </a:xfrm>
              <a:prstGeom prst="rect">
                <a:avLst/>
              </a:prstGeom>
              <a:grpFill/>
            </p:spPr>
          </p:pic>
          <p:sp>
            <p:nvSpPr>
              <p:cNvPr id="6467" name="TextBox 6466">
                <a:extLst>
                  <a:ext uri="{FF2B5EF4-FFF2-40B4-BE49-F238E27FC236}">
                    <a16:creationId xmlns:a16="http://schemas.microsoft.com/office/drawing/2014/main" id="{67600F1A-C410-A88B-755A-7DFC1FF5096F}"/>
                  </a:ext>
                </a:extLst>
              </p:cNvPr>
              <p:cNvSpPr txBox="1"/>
              <p:nvPr/>
            </p:nvSpPr>
            <p:spPr>
              <a:xfrm>
                <a:off x="9492558" y="6294849"/>
                <a:ext cx="632517" cy="307777"/>
              </a:xfrm>
              <a:prstGeom prst="rect">
                <a:avLst/>
              </a:prstGeom>
              <a:grp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700"/>
                  <a:t>MCP Server for </a:t>
                </a:r>
                <a:r>
                  <a:rPr lang="en-US" sz="700" b="1"/>
                  <a:t>Enterprise</a:t>
                </a:r>
                <a:endParaRPr lang="en-US" sz="700" b="1" noProof="0"/>
              </a:p>
            </p:txBody>
          </p:sp>
        </p:grpSp>
        <p:cxnSp>
          <p:nvCxnSpPr>
            <p:cNvPr id="6470" name="Connector: Elbow 6469">
              <a:extLst>
                <a:ext uri="{FF2B5EF4-FFF2-40B4-BE49-F238E27FC236}">
                  <a16:creationId xmlns:a16="http://schemas.microsoft.com/office/drawing/2014/main" id="{1911A633-36F0-3BDB-F9B5-1864501441A5}"/>
                </a:ext>
              </a:extLst>
            </p:cNvPr>
            <p:cNvCxnSpPr>
              <a:stCxn id="6457" idx="1"/>
              <a:endCxn id="6465" idx="3"/>
            </p:cNvCxnSpPr>
            <p:nvPr/>
          </p:nvCxnSpPr>
          <p:spPr>
            <a:xfrm rot="10800000">
              <a:off x="9973757" y="6163822"/>
              <a:ext cx="333964" cy="166008"/>
            </a:xfrm>
            <a:prstGeom prst="bentConnector3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2" name="Connector: Elbow 6471">
              <a:extLst>
                <a:ext uri="{FF2B5EF4-FFF2-40B4-BE49-F238E27FC236}">
                  <a16:creationId xmlns:a16="http://schemas.microsoft.com/office/drawing/2014/main" id="{02C4D08A-001F-8EBA-C1B4-90B55EBB1F95}"/>
                </a:ext>
              </a:extLst>
            </p:cNvPr>
            <p:cNvCxnSpPr>
              <a:cxnSpLocks/>
              <a:stCxn id="6457" idx="1"/>
              <a:endCxn id="6467" idx="3"/>
            </p:cNvCxnSpPr>
            <p:nvPr/>
          </p:nvCxnSpPr>
          <p:spPr>
            <a:xfrm rot="10800000" flipV="1">
              <a:off x="9972675" y="6329829"/>
              <a:ext cx="335046" cy="178239"/>
            </a:xfrm>
            <a:prstGeom prst="bentConnector3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E2A2BF-3575-E79F-2B29-3F0488D8DEAC}"/>
              </a:ext>
            </a:extLst>
          </p:cNvPr>
          <p:cNvCxnSpPr>
            <a:cxnSpLocks/>
            <a:stCxn id="6426" idx="1"/>
          </p:cNvCxnSpPr>
          <p:nvPr/>
        </p:nvCxnSpPr>
        <p:spPr>
          <a:xfrm rot="10800000" flipV="1">
            <a:off x="3424209" y="3681450"/>
            <a:ext cx="2349157" cy="1690755"/>
          </a:xfrm>
          <a:prstGeom prst="bentConnector3">
            <a:avLst>
              <a:gd name="adj1" fmla="val 66219"/>
            </a:avLst>
          </a:prstGeom>
          <a:ln>
            <a:solidFill>
              <a:schemeClr val="accent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Connector: Elbow 2063">
            <a:extLst>
              <a:ext uri="{FF2B5EF4-FFF2-40B4-BE49-F238E27FC236}">
                <a16:creationId xmlns:a16="http://schemas.microsoft.com/office/drawing/2014/main" id="{9E6F5F52-08DE-F355-298D-C8766133EDAD}"/>
              </a:ext>
            </a:extLst>
          </p:cNvPr>
          <p:cNvCxnSpPr>
            <a:stCxn id="50" idx="1"/>
            <a:endCxn id="6363" idx="3"/>
          </p:cNvCxnSpPr>
          <p:nvPr/>
        </p:nvCxnSpPr>
        <p:spPr>
          <a:xfrm rot="10800000" flipV="1">
            <a:off x="3423265" y="4335796"/>
            <a:ext cx="2704042" cy="1182585"/>
          </a:xfrm>
          <a:prstGeom prst="bentConnector3">
            <a:avLst>
              <a:gd name="adj1" fmla="val 78180"/>
            </a:avLst>
          </a:prstGeom>
          <a:ln>
            <a:solidFill>
              <a:srgbClr val="FF5C39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5" name="Connector: Elbow 2094">
            <a:extLst>
              <a:ext uri="{FF2B5EF4-FFF2-40B4-BE49-F238E27FC236}">
                <a16:creationId xmlns:a16="http://schemas.microsoft.com/office/drawing/2014/main" id="{117C8F47-7908-0E46-34C1-301C1CC9E2E4}"/>
              </a:ext>
            </a:extLst>
          </p:cNvPr>
          <p:cNvCxnSpPr>
            <a:cxnSpLocks/>
            <a:stCxn id="6426" idx="1"/>
            <a:endCxn id="6331" idx="3"/>
          </p:cNvCxnSpPr>
          <p:nvPr/>
        </p:nvCxnSpPr>
        <p:spPr>
          <a:xfrm rot="10800000">
            <a:off x="3423265" y="2008599"/>
            <a:ext cx="2350100" cy="1672852"/>
          </a:xfrm>
          <a:prstGeom prst="bentConnector3">
            <a:avLst>
              <a:gd name="adj1" fmla="val 66212"/>
            </a:avLst>
          </a:prstGeom>
          <a:ln>
            <a:solidFill>
              <a:schemeClr val="accent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9" name="Connector: Elbow 6148">
            <a:extLst>
              <a:ext uri="{FF2B5EF4-FFF2-40B4-BE49-F238E27FC236}">
                <a16:creationId xmlns:a16="http://schemas.microsoft.com/office/drawing/2014/main" id="{EC82145D-EB2F-9A85-8928-B4589A754023}"/>
              </a:ext>
            </a:extLst>
          </p:cNvPr>
          <p:cNvCxnSpPr>
            <a:endCxn id="6332" idx="3"/>
          </p:cNvCxnSpPr>
          <p:nvPr/>
        </p:nvCxnSpPr>
        <p:spPr>
          <a:xfrm rot="10800000">
            <a:off x="3423266" y="2080357"/>
            <a:ext cx="2697999" cy="2249058"/>
          </a:xfrm>
          <a:prstGeom prst="bentConnector3">
            <a:avLst>
              <a:gd name="adj1" fmla="val 77961"/>
            </a:avLst>
          </a:prstGeom>
          <a:ln>
            <a:solidFill>
              <a:srgbClr val="FF5C39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2" name="Connector: Elbow 6151">
            <a:extLst>
              <a:ext uri="{FF2B5EF4-FFF2-40B4-BE49-F238E27FC236}">
                <a16:creationId xmlns:a16="http://schemas.microsoft.com/office/drawing/2014/main" id="{B5C00C33-56EA-5F6E-1383-572CB554C8BC}"/>
              </a:ext>
            </a:extLst>
          </p:cNvPr>
          <p:cNvCxnSpPr>
            <a:cxnSpLocks/>
            <a:stCxn id="2077" idx="1"/>
            <a:endCxn id="6330" idx="3"/>
          </p:cNvCxnSpPr>
          <p:nvPr/>
        </p:nvCxnSpPr>
        <p:spPr>
          <a:xfrm rot="10800000">
            <a:off x="3423266" y="1935767"/>
            <a:ext cx="2406515" cy="639874"/>
          </a:xfrm>
          <a:prstGeom prst="bentConnector3">
            <a:avLst>
              <a:gd name="adj1" fmla="val 58866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97DB9B-1A7E-1BD8-2195-6D61CFC17222}"/>
              </a:ext>
            </a:extLst>
          </p:cNvPr>
          <p:cNvSpPr/>
          <p:nvPr/>
        </p:nvSpPr>
        <p:spPr bwMode="auto">
          <a:xfrm>
            <a:off x="2016707" y="1255486"/>
            <a:ext cx="1407501" cy="3727966"/>
          </a:xfrm>
          <a:custGeom>
            <a:avLst/>
            <a:gdLst>
              <a:gd name="csX0" fmla="*/ 0 w 1407501"/>
              <a:gd name="csY0" fmla="*/ 119905 h 3727966"/>
              <a:gd name="csX1" fmla="*/ 119905 w 1407501"/>
              <a:gd name="csY1" fmla="*/ 0 h 3727966"/>
              <a:gd name="csX2" fmla="*/ 692074 w 1407501"/>
              <a:gd name="csY2" fmla="*/ 0 h 3727966"/>
              <a:gd name="csX3" fmla="*/ 1287596 w 1407501"/>
              <a:gd name="csY3" fmla="*/ 0 h 3727966"/>
              <a:gd name="csX4" fmla="*/ 1407501 w 1407501"/>
              <a:gd name="csY4" fmla="*/ 119905 h 3727966"/>
              <a:gd name="csX5" fmla="*/ 1407501 w 1407501"/>
              <a:gd name="csY5" fmla="*/ 631501 h 3727966"/>
              <a:gd name="csX6" fmla="*/ 1407501 w 1407501"/>
              <a:gd name="csY6" fmla="*/ 1247742 h 3727966"/>
              <a:gd name="csX7" fmla="*/ 1407501 w 1407501"/>
              <a:gd name="csY7" fmla="*/ 1794220 h 3727966"/>
              <a:gd name="csX8" fmla="*/ 1407501 w 1407501"/>
              <a:gd name="csY8" fmla="*/ 2270935 h 3727966"/>
              <a:gd name="csX9" fmla="*/ 1407501 w 1407501"/>
              <a:gd name="csY9" fmla="*/ 2782531 h 3727966"/>
              <a:gd name="csX10" fmla="*/ 1407501 w 1407501"/>
              <a:gd name="csY10" fmla="*/ 3608061 h 3727966"/>
              <a:gd name="csX11" fmla="*/ 1287596 w 1407501"/>
              <a:gd name="csY11" fmla="*/ 3727966 h 3727966"/>
              <a:gd name="csX12" fmla="*/ 727104 w 1407501"/>
              <a:gd name="csY12" fmla="*/ 3727966 h 3727966"/>
              <a:gd name="csX13" fmla="*/ 119905 w 1407501"/>
              <a:gd name="csY13" fmla="*/ 3727966 h 3727966"/>
              <a:gd name="csX14" fmla="*/ 0 w 1407501"/>
              <a:gd name="csY14" fmla="*/ 3608061 h 3727966"/>
              <a:gd name="csX15" fmla="*/ 0 w 1407501"/>
              <a:gd name="csY15" fmla="*/ 3026702 h 3727966"/>
              <a:gd name="csX16" fmla="*/ 0 w 1407501"/>
              <a:gd name="csY16" fmla="*/ 2549987 h 3727966"/>
              <a:gd name="csX17" fmla="*/ 0 w 1407501"/>
              <a:gd name="csY17" fmla="*/ 2003509 h 3727966"/>
              <a:gd name="csX18" fmla="*/ 0 w 1407501"/>
              <a:gd name="csY18" fmla="*/ 1422150 h 3727966"/>
              <a:gd name="csX19" fmla="*/ 0 w 1407501"/>
              <a:gd name="csY19" fmla="*/ 945435 h 3727966"/>
              <a:gd name="csX20" fmla="*/ 0 w 1407501"/>
              <a:gd name="csY20" fmla="*/ 119905 h 37279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1407501" h="3727966" fill="none" extrusionOk="0">
                <a:moveTo>
                  <a:pt x="0" y="119905"/>
                </a:moveTo>
                <a:cubicBezTo>
                  <a:pt x="13234" y="66962"/>
                  <a:pt x="52212" y="-3394"/>
                  <a:pt x="119905" y="0"/>
                </a:cubicBezTo>
                <a:cubicBezTo>
                  <a:pt x="402766" y="-30119"/>
                  <a:pt x="446446" y="64127"/>
                  <a:pt x="692074" y="0"/>
                </a:cubicBezTo>
                <a:cubicBezTo>
                  <a:pt x="937702" y="-64127"/>
                  <a:pt x="1061838" y="68967"/>
                  <a:pt x="1287596" y="0"/>
                </a:cubicBezTo>
                <a:cubicBezTo>
                  <a:pt x="1357334" y="-17127"/>
                  <a:pt x="1404727" y="52210"/>
                  <a:pt x="1407501" y="119905"/>
                </a:cubicBezTo>
                <a:cubicBezTo>
                  <a:pt x="1418517" y="229291"/>
                  <a:pt x="1362789" y="396250"/>
                  <a:pt x="1407501" y="631501"/>
                </a:cubicBezTo>
                <a:cubicBezTo>
                  <a:pt x="1452213" y="866752"/>
                  <a:pt x="1405099" y="991532"/>
                  <a:pt x="1407501" y="1247742"/>
                </a:cubicBezTo>
                <a:cubicBezTo>
                  <a:pt x="1409903" y="1503952"/>
                  <a:pt x="1356298" y="1576811"/>
                  <a:pt x="1407501" y="1794220"/>
                </a:cubicBezTo>
                <a:cubicBezTo>
                  <a:pt x="1458704" y="2011629"/>
                  <a:pt x="1359241" y="2115828"/>
                  <a:pt x="1407501" y="2270935"/>
                </a:cubicBezTo>
                <a:cubicBezTo>
                  <a:pt x="1455761" y="2426043"/>
                  <a:pt x="1364157" y="2596667"/>
                  <a:pt x="1407501" y="2782531"/>
                </a:cubicBezTo>
                <a:cubicBezTo>
                  <a:pt x="1450845" y="2968395"/>
                  <a:pt x="1369662" y="3253396"/>
                  <a:pt x="1407501" y="3608061"/>
                </a:cubicBezTo>
                <a:cubicBezTo>
                  <a:pt x="1390279" y="3671092"/>
                  <a:pt x="1352651" y="3720442"/>
                  <a:pt x="1287596" y="3727966"/>
                </a:cubicBezTo>
                <a:cubicBezTo>
                  <a:pt x="1150654" y="3742794"/>
                  <a:pt x="839540" y="3720572"/>
                  <a:pt x="727104" y="3727966"/>
                </a:cubicBezTo>
                <a:cubicBezTo>
                  <a:pt x="614668" y="3735360"/>
                  <a:pt x="336132" y="3685512"/>
                  <a:pt x="119905" y="3727966"/>
                </a:cubicBezTo>
                <a:cubicBezTo>
                  <a:pt x="47035" y="3743673"/>
                  <a:pt x="-6929" y="3691230"/>
                  <a:pt x="0" y="3608061"/>
                </a:cubicBezTo>
                <a:cubicBezTo>
                  <a:pt x="-55129" y="3475468"/>
                  <a:pt x="17549" y="3185031"/>
                  <a:pt x="0" y="3026702"/>
                </a:cubicBezTo>
                <a:cubicBezTo>
                  <a:pt x="-17549" y="2868373"/>
                  <a:pt x="49771" y="2669913"/>
                  <a:pt x="0" y="2549987"/>
                </a:cubicBezTo>
                <a:cubicBezTo>
                  <a:pt x="-49771" y="2430061"/>
                  <a:pt x="43597" y="2244489"/>
                  <a:pt x="0" y="2003509"/>
                </a:cubicBezTo>
                <a:cubicBezTo>
                  <a:pt x="-43597" y="1762529"/>
                  <a:pt x="348" y="1620225"/>
                  <a:pt x="0" y="1422150"/>
                </a:cubicBezTo>
                <a:cubicBezTo>
                  <a:pt x="-348" y="1224075"/>
                  <a:pt x="11975" y="1123245"/>
                  <a:pt x="0" y="945435"/>
                </a:cubicBezTo>
                <a:cubicBezTo>
                  <a:pt x="-11975" y="767626"/>
                  <a:pt x="69315" y="525832"/>
                  <a:pt x="0" y="119905"/>
                </a:cubicBezTo>
                <a:close/>
              </a:path>
              <a:path w="1407501" h="3727966" stroke="0" extrusionOk="0">
                <a:moveTo>
                  <a:pt x="0" y="119905"/>
                </a:moveTo>
                <a:cubicBezTo>
                  <a:pt x="-272" y="56119"/>
                  <a:pt x="50638" y="11569"/>
                  <a:pt x="119905" y="0"/>
                </a:cubicBezTo>
                <a:cubicBezTo>
                  <a:pt x="306297" y="-48320"/>
                  <a:pt x="452320" y="65722"/>
                  <a:pt x="668720" y="0"/>
                </a:cubicBezTo>
                <a:cubicBezTo>
                  <a:pt x="885121" y="-65722"/>
                  <a:pt x="1038953" y="49226"/>
                  <a:pt x="1287596" y="0"/>
                </a:cubicBezTo>
                <a:cubicBezTo>
                  <a:pt x="1355171" y="-7384"/>
                  <a:pt x="1409112" y="51437"/>
                  <a:pt x="1407501" y="119905"/>
                </a:cubicBezTo>
                <a:cubicBezTo>
                  <a:pt x="1435445" y="259522"/>
                  <a:pt x="1334181" y="588376"/>
                  <a:pt x="1407501" y="771027"/>
                </a:cubicBezTo>
                <a:cubicBezTo>
                  <a:pt x="1480821" y="953678"/>
                  <a:pt x="1336947" y="1250488"/>
                  <a:pt x="1407501" y="1387268"/>
                </a:cubicBezTo>
                <a:cubicBezTo>
                  <a:pt x="1478055" y="1524048"/>
                  <a:pt x="1353994" y="1712869"/>
                  <a:pt x="1407501" y="2003509"/>
                </a:cubicBezTo>
                <a:cubicBezTo>
                  <a:pt x="1461008" y="2294149"/>
                  <a:pt x="1391931" y="2420881"/>
                  <a:pt x="1407501" y="2619750"/>
                </a:cubicBezTo>
                <a:cubicBezTo>
                  <a:pt x="1423071" y="2818619"/>
                  <a:pt x="1390671" y="3361988"/>
                  <a:pt x="1407501" y="3608061"/>
                </a:cubicBezTo>
                <a:cubicBezTo>
                  <a:pt x="1412074" y="3680362"/>
                  <a:pt x="1355551" y="3720844"/>
                  <a:pt x="1287596" y="3727966"/>
                </a:cubicBezTo>
                <a:cubicBezTo>
                  <a:pt x="1088822" y="3760133"/>
                  <a:pt x="962655" y="3666136"/>
                  <a:pt x="738781" y="3727966"/>
                </a:cubicBezTo>
                <a:cubicBezTo>
                  <a:pt x="514907" y="3789796"/>
                  <a:pt x="262777" y="3701794"/>
                  <a:pt x="119905" y="3727966"/>
                </a:cubicBezTo>
                <a:cubicBezTo>
                  <a:pt x="64936" y="3712451"/>
                  <a:pt x="17813" y="3679257"/>
                  <a:pt x="0" y="3608061"/>
                </a:cubicBezTo>
                <a:cubicBezTo>
                  <a:pt x="-56632" y="3358980"/>
                  <a:pt x="26706" y="3143315"/>
                  <a:pt x="0" y="3026702"/>
                </a:cubicBezTo>
                <a:cubicBezTo>
                  <a:pt x="-26706" y="2910089"/>
                  <a:pt x="30210" y="2669032"/>
                  <a:pt x="0" y="2480224"/>
                </a:cubicBezTo>
                <a:cubicBezTo>
                  <a:pt x="-30210" y="2291416"/>
                  <a:pt x="60352" y="2029613"/>
                  <a:pt x="0" y="1898865"/>
                </a:cubicBezTo>
                <a:cubicBezTo>
                  <a:pt x="-60352" y="1768117"/>
                  <a:pt x="43637" y="1598420"/>
                  <a:pt x="0" y="1317505"/>
                </a:cubicBezTo>
                <a:cubicBezTo>
                  <a:pt x="-43637" y="1036590"/>
                  <a:pt x="17191" y="1023136"/>
                  <a:pt x="0" y="736146"/>
                </a:cubicBezTo>
                <a:cubicBezTo>
                  <a:pt x="-17191" y="449156"/>
                  <a:pt x="9122" y="251494"/>
                  <a:pt x="0" y="11990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945731981">
                  <a:prstGeom prst="roundRect">
                    <a:avLst>
                      <a:gd name="adj" fmla="val 85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80" name="Rectangle: Rounded Corners 3179">
            <a:extLst>
              <a:ext uri="{FF2B5EF4-FFF2-40B4-BE49-F238E27FC236}">
                <a16:creationId xmlns:a16="http://schemas.microsoft.com/office/drawing/2014/main" id="{BCAF0F2D-C162-9230-0127-1574D6D9EDDD}"/>
              </a:ext>
            </a:extLst>
          </p:cNvPr>
          <p:cNvSpPr/>
          <p:nvPr/>
        </p:nvSpPr>
        <p:spPr bwMode="auto">
          <a:xfrm>
            <a:off x="2022887" y="5061257"/>
            <a:ext cx="1407501" cy="1291893"/>
          </a:xfrm>
          <a:custGeom>
            <a:avLst/>
            <a:gdLst>
              <a:gd name="csX0" fmla="*/ 0 w 1407501"/>
              <a:gd name="csY0" fmla="*/ 110056 h 1291893"/>
              <a:gd name="csX1" fmla="*/ 110056 w 1407501"/>
              <a:gd name="csY1" fmla="*/ 0 h 1291893"/>
              <a:gd name="csX2" fmla="*/ 691877 w 1407501"/>
              <a:gd name="csY2" fmla="*/ 0 h 1291893"/>
              <a:gd name="csX3" fmla="*/ 1297445 w 1407501"/>
              <a:gd name="csY3" fmla="*/ 0 h 1291893"/>
              <a:gd name="csX4" fmla="*/ 1407501 w 1407501"/>
              <a:gd name="csY4" fmla="*/ 110056 h 1291893"/>
              <a:gd name="csX5" fmla="*/ 1407501 w 1407501"/>
              <a:gd name="csY5" fmla="*/ 635229 h 1291893"/>
              <a:gd name="csX6" fmla="*/ 1407501 w 1407501"/>
              <a:gd name="csY6" fmla="*/ 1181837 h 1291893"/>
              <a:gd name="csX7" fmla="*/ 1297445 w 1407501"/>
              <a:gd name="csY7" fmla="*/ 1291893 h 1291893"/>
              <a:gd name="csX8" fmla="*/ 691877 w 1407501"/>
              <a:gd name="csY8" fmla="*/ 1291893 h 1291893"/>
              <a:gd name="csX9" fmla="*/ 110056 w 1407501"/>
              <a:gd name="csY9" fmla="*/ 1291893 h 1291893"/>
              <a:gd name="csX10" fmla="*/ 0 w 1407501"/>
              <a:gd name="csY10" fmla="*/ 1181837 h 1291893"/>
              <a:gd name="csX11" fmla="*/ 0 w 1407501"/>
              <a:gd name="csY11" fmla="*/ 624511 h 1291893"/>
              <a:gd name="csX12" fmla="*/ 0 w 1407501"/>
              <a:gd name="csY12" fmla="*/ 110056 h 129189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1407501" h="1291893" fill="none" extrusionOk="0">
                <a:moveTo>
                  <a:pt x="0" y="110056"/>
                </a:moveTo>
                <a:cubicBezTo>
                  <a:pt x="-12073" y="58294"/>
                  <a:pt x="37836" y="-7523"/>
                  <a:pt x="110056" y="0"/>
                </a:cubicBezTo>
                <a:cubicBezTo>
                  <a:pt x="292564" y="-3438"/>
                  <a:pt x="463131" y="7005"/>
                  <a:pt x="691877" y="0"/>
                </a:cubicBezTo>
                <a:cubicBezTo>
                  <a:pt x="920623" y="-7005"/>
                  <a:pt x="1064594" y="4858"/>
                  <a:pt x="1297445" y="0"/>
                </a:cubicBezTo>
                <a:cubicBezTo>
                  <a:pt x="1348606" y="3234"/>
                  <a:pt x="1394234" y="47580"/>
                  <a:pt x="1407501" y="110056"/>
                </a:cubicBezTo>
                <a:cubicBezTo>
                  <a:pt x="1410255" y="360148"/>
                  <a:pt x="1370969" y="503155"/>
                  <a:pt x="1407501" y="635229"/>
                </a:cubicBezTo>
                <a:cubicBezTo>
                  <a:pt x="1444033" y="767303"/>
                  <a:pt x="1393484" y="1004256"/>
                  <a:pt x="1407501" y="1181837"/>
                </a:cubicBezTo>
                <a:cubicBezTo>
                  <a:pt x="1408123" y="1240781"/>
                  <a:pt x="1355905" y="1283060"/>
                  <a:pt x="1297445" y="1291893"/>
                </a:cubicBezTo>
                <a:cubicBezTo>
                  <a:pt x="1027266" y="1314832"/>
                  <a:pt x="833766" y="1254913"/>
                  <a:pt x="691877" y="1291893"/>
                </a:cubicBezTo>
                <a:cubicBezTo>
                  <a:pt x="549988" y="1328873"/>
                  <a:pt x="340258" y="1250676"/>
                  <a:pt x="110056" y="1291893"/>
                </a:cubicBezTo>
                <a:cubicBezTo>
                  <a:pt x="52760" y="1280051"/>
                  <a:pt x="-1413" y="1240171"/>
                  <a:pt x="0" y="1181837"/>
                </a:cubicBezTo>
                <a:cubicBezTo>
                  <a:pt x="-37332" y="977752"/>
                  <a:pt x="16894" y="859757"/>
                  <a:pt x="0" y="624511"/>
                </a:cubicBezTo>
                <a:cubicBezTo>
                  <a:pt x="-16894" y="389265"/>
                  <a:pt x="3010" y="346877"/>
                  <a:pt x="0" y="110056"/>
                </a:cubicBezTo>
                <a:close/>
              </a:path>
              <a:path w="1407501" h="1291893" stroke="0" extrusionOk="0">
                <a:moveTo>
                  <a:pt x="0" y="110056"/>
                </a:moveTo>
                <a:cubicBezTo>
                  <a:pt x="3685" y="48622"/>
                  <a:pt x="61684" y="9645"/>
                  <a:pt x="110056" y="0"/>
                </a:cubicBezTo>
                <a:cubicBezTo>
                  <a:pt x="398319" y="-68909"/>
                  <a:pt x="524015" y="5684"/>
                  <a:pt x="727498" y="0"/>
                </a:cubicBezTo>
                <a:cubicBezTo>
                  <a:pt x="930981" y="-5684"/>
                  <a:pt x="1176560" y="47469"/>
                  <a:pt x="1297445" y="0"/>
                </a:cubicBezTo>
                <a:cubicBezTo>
                  <a:pt x="1345731" y="-7091"/>
                  <a:pt x="1419598" y="44022"/>
                  <a:pt x="1407501" y="110056"/>
                </a:cubicBezTo>
                <a:cubicBezTo>
                  <a:pt x="1455788" y="314616"/>
                  <a:pt x="1365151" y="477468"/>
                  <a:pt x="1407501" y="645947"/>
                </a:cubicBezTo>
                <a:cubicBezTo>
                  <a:pt x="1449851" y="814426"/>
                  <a:pt x="1392718" y="946683"/>
                  <a:pt x="1407501" y="1181837"/>
                </a:cubicBezTo>
                <a:cubicBezTo>
                  <a:pt x="1405964" y="1238121"/>
                  <a:pt x="1359732" y="1290494"/>
                  <a:pt x="1297445" y="1291893"/>
                </a:cubicBezTo>
                <a:cubicBezTo>
                  <a:pt x="1128283" y="1311722"/>
                  <a:pt x="1008332" y="1238965"/>
                  <a:pt x="727498" y="1291893"/>
                </a:cubicBezTo>
                <a:cubicBezTo>
                  <a:pt x="446664" y="1344821"/>
                  <a:pt x="244572" y="1234480"/>
                  <a:pt x="110056" y="1291893"/>
                </a:cubicBezTo>
                <a:cubicBezTo>
                  <a:pt x="51848" y="1284089"/>
                  <a:pt x="13909" y="1249242"/>
                  <a:pt x="0" y="1181837"/>
                </a:cubicBezTo>
                <a:cubicBezTo>
                  <a:pt x="-23026" y="1064085"/>
                  <a:pt x="49863" y="770422"/>
                  <a:pt x="0" y="624511"/>
                </a:cubicBezTo>
                <a:cubicBezTo>
                  <a:pt x="-49863" y="478600"/>
                  <a:pt x="1667" y="288901"/>
                  <a:pt x="0" y="11005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538697016">
                  <a:prstGeom prst="roundRect">
                    <a:avLst>
                      <a:gd name="adj" fmla="val 85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23" name="Rectangle: Rounded Corners 5122">
            <a:extLst>
              <a:ext uri="{FF2B5EF4-FFF2-40B4-BE49-F238E27FC236}">
                <a16:creationId xmlns:a16="http://schemas.microsoft.com/office/drawing/2014/main" id="{87F6898A-1C48-CB40-5768-7BDF1656D63A}"/>
              </a:ext>
            </a:extLst>
          </p:cNvPr>
          <p:cNvSpPr/>
          <p:nvPr/>
        </p:nvSpPr>
        <p:spPr bwMode="auto">
          <a:xfrm>
            <a:off x="5423890" y="2083923"/>
            <a:ext cx="2228965" cy="995253"/>
          </a:xfrm>
          <a:custGeom>
            <a:avLst/>
            <a:gdLst>
              <a:gd name="csX0" fmla="*/ 0 w 2228965"/>
              <a:gd name="csY0" fmla="*/ 84786 h 995253"/>
              <a:gd name="csX1" fmla="*/ 84786 w 2228965"/>
              <a:gd name="csY1" fmla="*/ 0 h 995253"/>
              <a:gd name="csX2" fmla="*/ 599634 w 2228965"/>
              <a:gd name="csY2" fmla="*/ 0 h 995253"/>
              <a:gd name="csX3" fmla="*/ 1114483 w 2228965"/>
              <a:gd name="csY3" fmla="*/ 0 h 995253"/>
              <a:gd name="csX4" fmla="*/ 1588143 w 2228965"/>
              <a:gd name="csY4" fmla="*/ 0 h 995253"/>
              <a:gd name="csX5" fmla="*/ 2144179 w 2228965"/>
              <a:gd name="csY5" fmla="*/ 0 h 995253"/>
              <a:gd name="csX6" fmla="*/ 2228965 w 2228965"/>
              <a:gd name="csY6" fmla="*/ 84786 h 995253"/>
              <a:gd name="csX7" fmla="*/ 2228965 w 2228965"/>
              <a:gd name="csY7" fmla="*/ 489370 h 995253"/>
              <a:gd name="csX8" fmla="*/ 2228965 w 2228965"/>
              <a:gd name="csY8" fmla="*/ 910467 h 995253"/>
              <a:gd name="csX9" fmla="*/ 2144179 w 2228965"/>
              <a:gd name="csY9" fmla="*/ 995253 h 995253"/>
              <a:gd name="csX10" fmla="*/ 1588143 w 2228965"/>
              <a:gd name="csY10" fmla="*/ 995253 h 995253"/>
              <a:gd name="csX11" fmla="*/ 1135076 w 2228965"/>
              <a:gd name="csY11" fmla="*/ 995253 h 995253"/>
              <a:gd name="csX12" fmla="*/ 620228 w 2228965"/>
              <a:gd name="csY12" fmla="*/ 995253 h 995253"/>
              <a:gd name="csX13" fmla="*/ 84786 w 2228965"/>
              <a:gd name="csY13" fmla="*/ 995253 h 995253"/>
              <a:gd name="csX14" fmla="*/ 0 w 2228965"/>
              <a:gd name="csY14" fmla="*/ 910467 h 995253"/>
              <a:gd name="csX15" fmla="*/ 0 w 2228965"/>
              <a:gd name="csY15" fmla="*/ 481113 h 995253"/>
              <a:gd name="csX16" fmla="*/ 0 w 2228965"/>
              <a:gd name="csY16" fmla="*/ 84786 h 995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228965" h="995253" fill="none" extrusionOk="0">
                <a:moveTo>
                  <a:pt x="0" y="84786"/>
                </a:moveTo>
                <a:cubicBezTo>
                  <a:pt x="891" y="30280"/>
                  <a:pt x="30208" y="-9029"/>
                  <a:pt x="84786" y="0"/>
                </a:cubicBezTo>
                <a:cubicBezTo>
                  <a:pt x="207055" y="-40799"/>
                  <a:pt x="467369" y="12007"/>
                  <a:pt x="599634" y="0"/>
                </a:cubicBezTo>
                <a:cubicBezTo>
                  <a:pt x="731899" y="-12007"/>
                  <a:pt x="905037" y="37295"/>
                  <a:pt x="1114483" y="0"/>
                </a:cubicBezTo>
                <a:cubicBezTo>
                  <a:pt x="1323929" y="-37295"/>
                  <a:pt x="1483622" y="48532"/>
                  <a:pt x="1588143" y="0"/>
                </a:cubicBezTo>
                <a:cubicBezTo>
                  <a:pt x="1692664" y="-48532"/>
                  <a:pt x="1952628" y="23131"/>
                  <a:pt x="2144179" y="0"/>
                </a:cubicBezTo>
                <a:cubicBezTo>
                  <a:pt x="2188788" y="2870"/>
                  <a:pt x="2230458" y="36195"/>
                  <a:pt x="2228965" y="84786"/>
                </a:cubicBezTo>
                <a:cubicBezTo>
                  <a:pt x="2241394" y="238436"/>
                  <a:pt x="2190764" y="311753"/>
                  <a:pt x="2228965" y="489370"/>
                </a:cubicBezTo>
                <a:cubicBezTo>
                  <a:pt x="2267166" y="666987"/>
                  <a:pt x="2189308" y="754890"/>
                  <a:pt x="2228965" y="910467"/>
                </a:cubicBezTo>
                <a:cubicBezTo>
                  <a:pt x="2227895" y="954976"/>
                  <a:pt x="2193777" y="983447"/>
                  <a:pt x="2144179" y="995253"/>
                </a:cubicBezTo>
                <a:cubicBezTo>
                  <a:pt x="1882090" y="1039991"/>
                  <a:pt x="1756851" y="986776"/>
                  <a:pt x="1588143" y="995253"/>
                </a:cubicBezTo>
                <a:cubicBezTo>
                  <a:pt x="1419435" y="1003730"/>
                  <a:pt x="1249285" y="989910"/>
                  <a:pt x="1135076" y="995253"/>
                </a:cubicBezTo>
                <a:cubicBezTo>
                  <a:pt x="1020867" y="1000596"/>
                  <a:pt x="863179" y="991092"/>
                  <a:pt x="620228" y="995253"/>
                </a:cubicBezTo>
                <a:cubicBezTo>
                  <a:pt x="377277" y="999414"/>
                  <a:pt x="234950" y="957410"/>
                  <a:pt x="84786" y="995253"/>
                </a:cubicBezTo>
                <a:cubicBezTo>
                  <a:pt x="41139" y="996990"/>
                  <a:pt x="-34" y="950360"/>
                  <a:pt x="0" y="910467"/>
                </a:cubicBezTo>
                <a:cubicBezTo>
                  <a:pt x="-12933" y="745435"/>
                  <a:pt x="49908" y="574650"/>
                  <a:pt x="0" y="481113"/>
                </a:cubicBezTo>
                <a:cubicBezTo>
                  <a:pt x="-49908" y="387576"/>
                  <a:pt x="23035" y="171091"/>
                  <a:pt x="0" y="84786"/>
                </a:cubicBezTo>
                <a:close/>
              </a:path>
              <a:path w="2228965" h="995253" stroke="0" extrusionOk="0">
                <a:moveTo>
                  <a:pt x="0" y="84786"/>
                </a:moveTo>
                <a:cubicBezTo>
                  <a:pt x="-5209" y="37705"/>
                  <a:pt x="26008" y="1714"/>
                  <a:pt x="84786" y="0"/>
                </a:cubicBezTo>
                <a:cubicBezTo>
                  <a:pt x="271940" y="-15568"/>
                  <a:pt x="365805" y="2812"/>
                  <a:pt x="579040" y="0"/>
                </a:cubicBezTo>
                <a:cubicBezTo>
                  <a:pt x="792275" y="-2812"/>
                  <a:pt x="825667" y="27082"/>
                  <a:pt x="1052701" y="0"/>
                </a:cubicBezTo>
                <a:cubicBezTo>
                  <a:pt x="1279735" y="-27082"/>
                  <a:pt x="1372146" y="33108"/>
                  <a:pt x="1505767" y="0"/>
                </a:cubicBezTo>
                <a:cubicBezTo>
                  <a:pt x="1639388" y="-33108"/>
                  <a:pt x="1951336" y="7185"/>
                  <a:pt x="2144179" y="0"/>
                </a:cubicBezTo>
                <a:cubicBezTo>
                  <a:pt x="2191270" y="1848"/>
                  <a:pt x="2236948" y="31659"/>
                  <a:pt x="2228965" y="84786"/>
                </a:cubicBezTo>
                <a:cubicBezTo>
                  <a:pt x="2267979" y="225444"/>
                  <a:pt x="2228146" y="356697"/>
                  <a:pt x="2228965" y="481113"/>
                </a:cubicBezTo>
                <a:cubicBezTo>
                  <a:pt x="2229784" y="605529"/>
                  <a:pt x="2179094" y="803554"/>
                  <a:pt x="2228965" y="910467"/>
                </a:cubicBezTo>
                <a:cubicBezTo>
                  <a:pt x="2232886" y="951724"/>
                  <a:pt x="2191180" y="981239"/>
                  <a:pt x="2144179" y="995253"/>
                </a:cubicBezTo>
                <a:cubicBezTo>
                  <a:pt x="2011171" y="1001989"/>
                  <a:pt x="1768162" y="965112"/>
                  <a:pt x="1608737" y="995253"/>
                </a:cubicBezTo>
                <a:cubicBezTo>
                  <a:pt x="1449312" y="1025394"/>
                  <a:pt x="1212338" y="963418"/>
                  <a:pt x="1052701" y="995253"/>
                </a:cubicBezTo>
                <a:cubicBezTo>
                  <a:pt x="893064" y="1027088"/>
                  <a:pt x="757227" y="944361"/>
                  <a:pt x="558446" y="995253"/>
                </a:cubicBezTo>
                <a:cubicBezTo>
                  <a:pt x="359665" y="1046145"/>
                  <a:pt x="309923" y="941722"/>
                  <a:pt x="84786" y="995253"/>
                </a:cubicBezTo>
                <a:cubicBezTo>
                  <a:pt x="32334" y="1004633"/>
                  <a:pt x="-8304" y="964526"/>
                  <a:pt x="0" y="910467"/>
                </a:cubicBezTo>
                <a:cubicBezTo>
                  <a:pt x="-37191" y="781918"/>
                  <a:pt x="29035" y="633192"/>
                  <a:pt x="0" y="514140"/>
                </a:cubicBezTo>
                <a:cubicBezTo>
                  <a:pt x="-29035" y="395088"/>
                  <a:pt x="45469" y="270859"/>
                  <a:pt x="0" y="8478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041128975">
                  <a:prstGeom prst="roundRect">
                    <a:avLst>
                      <a:gd name="adj" fmla="val 85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37" name="Rectangle: Rounded Corners 5136">
            <a:extLst>
              <a:ext uri="{FF2B5EF4-FFF2-40B4-BE49-F238E27FC236}">
                <a16:creationId xmlns:a16="http://schemas.microsoft.com/office/drawing/2014/main" id="{5C07C831-5A93-3725-1EB1-80EAB19915D7}"/>
              </a:ext>
            </a:extLst>
          </p:cNvPr>
          <p:cNvSpPr/>
          <p:nvPr/>
        </p:nvSpPr>
        <p:spPr bwMode="auto">
          <a:xfrm>
            <a:off x="5423890" y="3004025"/>
            <a:ext cx="2228965" cy="995253"/>
          </a:xfrm>
          <a:custGeom>
            <a:avLst/>
            <a:gdLst>
              <a:gd name="csX0" fmla="*/ 0 w 2228965"/>
              <a:gd name="csY0" fmla="*/ 84786 h 995253"/>
              <a:gd name="csX1" fmla="*/ 84786 w 2228965"/>
              <a:gd name="csY1" fmla="*/ 0 h 995253"/>
              <a:gd name="csX2" fmla="*/ 640822 w 2228965"/>
              <a:gd name="csY2" fmla="*/ 0 h 995253"/>
              <a:gd name="csX3" fmla="*/ 1155670 w 2228965"/>
              <a:gd name="csY3" fmla="*/ 0 h 995253"/>
              <a:gd name="csX4" fmla="*/ 1691113 w 2228965"/>
              <a:gd name="csY4" fmla="*/ 0 h 995253"/>
              <a:gd name="csX5" fmla="*/ 2144179 w 2228965"/>
              <a:gd name="csY5" fmla="*/ 0 h 995253"/>
              <a:gd name="csX6" fmla="*/ 2228965 w 2228965"/>
              <a:gd name="csY6" fmla="*/ 84786 h 995253"/>
              <a:gd name="csX7" fmla="*/ 2228965 w 2228965"/>
              <a:gd name="csY7" fmla="*/ 505883 h 995253"/>
              <a:gd name="csX8" fmla="*/ 2228965 w 2228965"/>
              <a:gd name="csY8" fmla="*/ 910467 h 995253"/>
              <a:gd name="csX9" fmla="*/ 2144179 w 2228965"/>
              <a:gd name="csY9" fmla="*/ 995253 h 995253"/>
              <a:gd name="csX10" fmla="*/ 1670519 w 2228965"/>
              <a:gd name="csY10" fmla="*/ 995253 h 995253"/>
              <a:gd name="csX11" fmla="*/ 1155670 w 2228965"/>
              <a:gd name="csY11" fmla="*/ 995253 h 995253"/>
              <a:gd name="csX12" fmla="*/ 682010 w 2228965"/>
              <a:gd name="csY12" fmla="*/ 995253 h 995253"/>
              <a:gd name="csX13" fmla="*/ 84786 w 2228965"/>
              <a:gd name="csY13" fmla="*/ 995253 h 995253"/>
              <a:gd name="csX14" fmla="*/ 0 w 2228965"/>
              <a:gd name="csY14" fmla="*/ 910467 h 995253"/>
              <a:gd name="csX15" fmla="*/ 0 w 2228965"/>
              <a:gd name="csY15" fmla="*/ 514140 h 995253"/>
              <a:gd name="csX16" fmla="*/ 0 w 2228965"/>
              <a:gd name="csY16" fmla="*/ 84786 h 995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228965" h="995253" fill="none" extrusionOk="0">
                <a:moveTo>
                  <a:pt x="0" y="84786"/>
                </a:moveTo>
                <a:cubicBezTo>
                  <a:pt x="31" y="42996"/>
                  <a:pt x="33896" y="114"/>
                  <a:pt x="84786" y="0"/>
                </a:cubicBezTo>
                <a:cubicBezTo>
                  <a:pt x="319170" y="-3198"/>
                  <a:pt x="520720" y="60807"/>
                  <a:pt x="640822" y="0"/>
                </a:cubicBezTo>
                <a:cubicBezTo>
                  <a:pt x="760924" y="-60807"/>
                  <a:pt x="1014669" y="12757"/>
                  <a:pt x="1155670" y="0"/>
                </a:cubicBezTo>
                <a:cubicBezTo>
                  <a:pt x="1296671" y="-12757"/>
                  <a:pt x="1516979" y="29619"/>
                  <a:pt x="1691113" y="0"/>
                </a:cubicBezTo>
                <a:cubicBezTo>
                  <a:pt x="1865247" y="-29619"/>
                  <a:pt x="2004131" y="39949"/>
                  <a:pt x="2144179" y="0"/>
                </a:cubicBezTo>
                <a:cubicBezTo>
                  <a:pt x="2195341" y="-2773"/>
                  <a:pt x="2235600" y="41102"/>
                  <a:pt x="2228965" y="84786"/>
                </a:cubicBezTo>
                <a:cubicBezTo>
                  <a:pt x="2243359" y="229998"/>
                  <a:pt x="2204698" y="301958"/>
                  <a:pt x="2228965" y="505883"/>
                </a:cubicBezTo>
                <a:cubicBezTo>
                  <a:pt x="2253232" y="709808"/>
                  <a:pt x="2205336" y="764697"/>
                  <a:pt x="2228965" y="910467"/>
                </a:cubicBezTo>
                <a:cubicBezTo>
                  <a:pt x="2226397" y="957775"/>
                  <a:pt x="2198781" y="1006210"/>
                  <a:pt x="2144179" y="995253"/>
                </a:cubicBezTo>
                <a:cubicBezTo>
                  <a:pt x="1933449" y="1044340"/>
                  <a:pt x="1795589" y="972477"/>
                  <a:pt x="1670519" y="995253"/>
                </a:cubicBezTo>
                <a:cubicBezTo>
                  <a:pt x="1545449" y="1018029"/>
                  <a:pt x="1384708" y="950568"/>
                  <a:pt x="1155670" y="995253"/>
                </a:cubicBezTo>
                <a:cubicBezTo>
                  <a:pt x="926632" y="1039938"/>
                  <a:pt x="884401" y="963039"/>
                  <a:pt x="682010" y="995253"/>
                </a:cubicBezTo>
                <a:cubicBezTo>
                  <a:pt x="479619" y="1027467"/>
                  <a:pt x="300177" y="979972"/>
                  <a:pt x="84786" y="995253"/>
                </a:cubicBezTo>
                <a:cubicBezTo>
                  <a:pt x="46997" y="989941"/>
                  <a:pt x="-7737" y="947015"/>
                  <a:pt x="0" y="910467"/>
                </a:cubicBezTo>
                <a:cubicBezTo>
                  <a:pt x="-37653" y="716460"/>
                  <a:pt x="19660" y="614316"/>
                  <a:pt x="0" y="514140"/>
                </a:cubicBezTo>
                <a:cubicBezTo>
                  <a:pt x="-19660" y="413964"/>
                  <a:pt x="44442" y="234397"/>
                  <a:pt x="0" y="84786"/>
                </a:cubicBezTo>
                <a:close/>
              </a:path>
              <a:path w="2228965" h="995253" stroke="0" extrusionOk="0">
                <a:moveTo>
                  <a:pt x="0" y="84786"/>
                </a:moveTo>
                <a:cubicBezTo>
                  <a:pt x="2220" y="41103"/>
                  <a:pt x="30664" y="7177"/>
                  <a:pt x="84786" y="0"/>
                </a:cubicBezTo>
                <a:cubicBezTo>
                  <a:pt x="255165" y="-4997"/>
                  <a:pt x="479365" y="47895"/>
                  <a:pt x="579040" y="0"/>
                </a:cubicBezTo>
                <a:cubicBezTo>
                  <a:pt x="678715" y="-47895"/>
                  <a:pt x="849606" y="24745"/>
                  <a:pt x="1114483" y="0"/>
                </a:cubicBezTo>
                <a:cubicBezTo>
                  <a:pt x="1379360" y="-24745"/>
                  <a:pt x="1475417" y="44725"/>
                  <a:pt x="1670519" y="0"/>
                </a:cubicBezTo>
                <a:cubicBezTo>
                  <a:pt x="1865621" y="-44725"/>
                  <a:pt x="2022538" y="46525"/>
                  <a:pt x="2144179" y="0"/>
                </a:cubicBezTo>
                <a:cubicBezTo>
                  <a:pt x="2181837" y="2347"/>
                  <a:pt x="2220101" y="37832"/>
                  <a:pt x="2228965" y="84786"/>
                </a:cubicBezTo>
                <a:cubicBezTo>
                  <a:pt x="2258593" y="181013"/>
                  <a:pt x="2212180" y="330884"/>
                  <a:pt x="2228965" y="514140"/>
                </a:cubicBezTo>
                <a:cubicBezTo>
                  <a:pt x="2245750" y="697396"/>
                  <a:pt x="2193438" y="745571"/>
                  <a:pt x="2228965" y="910467"/>
                </a:cubicBezTo>
                <a:cubicBezTo>
                  <a:pt x="2224730" y="969383"/>
                  <a:pt x="2183962" y="1002561"/>
                  <a:pt x="2144179" y="995253"/>
                </a:cubicBezTo>
                <a:cubicBezTo>
                  <a:pt x="1971395" y="1054795"/>
                  <a:pt x="1847846" y="994036"/>
                  <a:pt x="1588143" y="995253"/>
                </a:cubicBezTo>
                <a:cubicBezTo>
                  <a:pt x="1328440" y="996470"/>
                  <a:pt x="1291562" y="955409"/>
                  <a:pt x="1114483" y="995253"/>
                </a:cubicBezTo>
                <a:cubicBezTo>
                  <a:pt x="937404" y="1035097"/>
                  <a:pt x="771137" y="982897"/>
                  <a:pt x="579040" y="995253"/>
                </a:cubicBezTo>
                <a:cubicBezTo>
                  <a:pt x="386943" y="1007609"/>
                  <a:pt x="249811" y="966440"/>
                  <a:pt x="84786" y="995253"/>
                </a:cubicBezTo>
                <a:cubicBezTo>
                  <a:pt x="32234" y="993497"/>
                  <a:pt x="1209" y="947193"/>
                  <a:pt x="0" y="910467"/>
                </a:cubicBezTo>
                <a:cubicBezTo>
                  <a:pt x="-2799" y="731362"/>
                  <a:pt x="18551" y="609396"/>
                  <a:pt x="0" y="489370"/>
                </a:cubicBezTo>
                <a:cubicBezTo>
                  <a:pt x="-18551" y="369344"/>
                  <a:pt x="48533" y="232498"/>
                  <a:pt x="0" y="8478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68869884">
                  <a:prstGeom prst="roundRect">
                    <a:avLst>
                      <a:gd name="adj" fmla="val 85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43" name="Rectangle: Rounded Corners 5142">
            <a:extLst>
              <a:ext uri="{FF2B5EF4-FFF2-40B4-BE49-F238E27FC236}">
                <a16:creationId xmlns:a16="http://schemas.microsoft.com/office/drawing/2014/main" id="{A9965EE8-7DF7-433F-1A94-41E9FD445850}"/>
              </a:ext>
            </a:extLst>
          </p:cNvPr>
          <p:cNvSpPr/>
          <p:nvPr/>
        </p:nvSpPr>
        <p:spPr bwMode="auto">
          <a:xfrm>
            <a:off x="5432004" y="3945063"/>
            <a:ext cx="2228965" cy="968245"/>
          </a:xfrm>
          <a:custGeom>
            <a:avLst/>
            <a:gdLst>
              <a:gd name="csX0" fmla="*/ 0 w 2228965"/>
              <a:gd name="csY0" fmla="*/ 82485 h 968245"/>
              <a:gd name="csX1" fmla="*/ 82485 w 2228965"/>
              <a:gd name="csY1" fmla="*/ 0 h 968245"/>
              <a:gd name="csX2" fmla="*/ 536564 w 2228965"/>
              <a:gd name="csY2" fmla="*/ 0 h 968245"/>
              <a:gd name="csX3" fmla="*/ 1073203 w 2228965"/>
              <a:gd name="csY3" fmla="*/ 0 h 968245"/>
              <a:gd name="csX4" fmla="*/ 1589201 w 2228965"/>
              <a:gd name="csY4" fmla="*/ 0 h 968245"/>
              <a:gd name="csX5" fmla="*/ 2146480 w 2228965"/>
              <a:gd name="csY5" fmla="*/ 0 h 968245"/>
              <a:gd name="csX6" fmla="*/ 2228965 w 2228965"/>
              <a:gd name="csY6" fmla="*/ 82485 h 968245"/>
              <a:gd name="csX7" fmla="*/ 2228965 w 2228965"/>
              <a:gd name="csY7" fmla="*/ 484123 h 968245"/>
              <a:gd name="csX8" fmla="*/ 2228965 w 2228965"/>
              <a:gd name="csY8" fmla="*/ 885760 h 968245"/>
              <a:gd name="csX9" fmla="*/ 2146480 w 2228965"/>
              <a:gd name="csY9" fmla="*/ 968245 h 968245"/>
              <a:gd name="csX10" fmla="*/ 1692401 w 2228965"/>
              <a:gd name="csY10" fmla="*/ 968245 h 968245"/>
              <a:gd name="csX11" fmla="*/ 1197042 w 2228965"/>
              <a:gd name="csY11" fmla="*/ 968245 h 968245"/>
              <a:gd name="csX12" fmla="*/ 742963 w 2228965"/>
              <a:gd name="csY12" fmla="*/ 968245 h 968245"/>
              <a:gd name="csX13" fmla="*/ 82485 w 2228965"/>
              <a:gd name="csY13" fmla="*/ 968245 h 968245"/>
              <a:gd name="csX14" fmla="*/ 0 w 2228965"/>
              <a:gd name="csY14" fmla="*/ 885760 h 968245"/>
              <a:gd name="csX15" fmla="*/ 0 w 2228965"/>
              <a:gd name="csY15" fmla="*/ 468057 h 968245"/>
              <a:gd name="csX16" fmla="*/ 0 w 2228965"/>
              <a:gd name="csY16" fmla="*/ 82485 h 9682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228965" h="968245" fill="none" extrusionOk="0">
                <a:moveTo>
                  <a:pt x="0" y="82485"/>
                </a:moveTo>
                <a:cubicBezTo>
                  <a:pt x="13338" y="34980"/>
                  <a:pt x="47014" y="-9044"/>
                  <a:pt x="82485" y="0"/>
                </a:cubicBezTo>
                <a:cubicBezTo>
                  <a:pt x="204665" y="-31154"/>
                  <a:pt x="365466" y="50465"/>
                  <a:pt x="536564" y="0"/>
                </a:cubicBezTo>
                <a:cubicBezTo>
                  <a:pt x="707662" y="-50465"/>
                  <a:pt x="833300" y="3984"/>
                  <a:pt x="1073203" y="0"/>
                </a:cubicBezTo>
                <a:cubicBezTo>
                  <a:pt x="1313106" y="-3984"/>
                  <a:pt x="1410341" y="17472"/>
                  <a:pt x="1589201" y="0"/>
                </a:cubicBezTo>
                <a:cubicBezTo>
                  <a:pt x="1768061" y="-17472"/>
                  <a:pt x="2019028" y="39787"/>
                  <a:pt x="2146480" y="0"/>
                </a:cubicBezTo>
                <a:cubicBezTo>
                  <a:pt x="2188017" y="1477"/>
                  <a:pt x="2230260" y="37799"/>
                  <a:pt x="2228965" y="82485"/>
                </a:cubicBezTo>
                <a:cubicBezTo>
                  <a:pt x="2230990" y="180978"/>
                  <a:pt x="2185817" y="332285"/>
                  <a:pt x="2228965" y="484123"/>
                </a:cubicBezTo>
                <a:cubicBezTo>
                  <a:pt x="2272113" y="635961"/>
                  <a:pt x="2224241" y="735099"/>
                  <a:pt x="2228965" y="885760"/>
                </a:cubicBezTo>
                <a:cubicBezTo>
                  <a:pt x="2234606" y="929858"/>
                  <a:pt x="2199629" y="966916"/>
                  <a:pt x="2146480" y="968245"/>
                </a:cubicBezTo>
                <a:cubicBezTo>
                  <a:pt x="2021785" y="1014915"/>
                  <a:pt x="1837761" y="924456"/>
                  <a:pt x="1692401" y="968245"/>
                </a:cubicBezTo>
                <a:cubicBezTo>
                  <a:pt x="1547041" y="1012034"/>
                  <a:pt x="1442938" y="951455"/>
                  <a:pt x="1197042" y="968245"/>
                </a:cubicBezTo>
                <a:cubicBezTo>
                  <a:pt x="951146" y="985035"/>
                  <a:pt x="914257" y="941083"/>
                  <a:pt x="742963" y="968245"/>
                </a:cubicBezTo>
                <a:cubicBezTo>
                  <a:pt x="571669" y="995407"/>
                  <a:pt x="380236" y="894463"/>
                  <a:pt x="82485" y="968245"/>
                </a:cubicBezTo>
                <a:cubicBezTo>
                  <a:pt x="45121" y="965749"/>
                  <a:pt x="9805" y="940455"/>
                  <a:pt x="0" y="885760"/>
                </a:cubicBezTo>
                <a:cubicBezTo>
                  <a:pt x="-46151" y="695871"/>
                  <a:pt x="5872" y="557329"/>
                  <a:pt x="0" y="468057"/>
                </a:cubicBezTo>
                <a:cubicBezTo>
                  <a:pt x="-5872" y="378785"/>
                  <a:pt x="6242" y="263874"/>
                  <a:pt x="0" y="82485"/>
                </a:cubicBezTo>
                <a:close/>
              </a:path>
              <a:path w="2228965" h="968245" stroke="0" extrusionOk="0">
                <a:moveTo>
                  <a:pt x="0" y="82485"/>
                </a:moveTo>
                <a:cubicBezTo>
                  <a:pt x="5147" y="27965"/>
                  <a:pt x="30203" y="8920"/>
                  <a:pt x="82485" y="0"/>
                </a:cubicBezTo>
                <a:cubicBezTo>
                  <a:pt x="270043" y="-36731"/>
                  <a:pt x="449861" y="54035"/>
                  <a:pt x="598484" y="0"/>
                </a:cubicBezTo>
                <a:cubicBezTo>
                  <a:pt x="747107" y="-54035"/>
                  <a:pt x="971072" y="3413"/>
                  <a:pt x="1093843" y="0"/>
                </a:cubicBezTo>
                <a:cubicBezTo>
                  <a:pt x="1216614" y="-3413"/>
                  <a:pt x="1449066" y="5640"/>
                  <a:pt x="1651121" y="0"/>
                </a:cubicBezTo>
                <a:cubicBezTo>
                  <a:pt x="1853176" y="-5640"/>
                  <a:pt x="1955337" y="34240"/>
                  <a:pt x="2146480" y="0"/>
                </a:cubicBezTo>
                <a:cubicBezTo>
                  <a:pt x="2188935" y="-1177"/>
                  <a:pt x="2225110" y="42015"/>
                  <a:pt x="2228965" y="82485"/>
                </a:cubicBezTo>
                <a:cubicBezTo>
                  <a:pt x="2245561" y="237379"/>
                  <a:pt x="2184788" y="388797"/>
                  <a:pt x="2228965" y="492155"/>
                </a:cubicBezTo>
                <a:cubicBezTo>
                  <a:pt x="2273142" y="595513"/>
                  <a:pt x="2203382" y="731455"/>
                  <a:pt x="2228965" y="885760"/>
                </a:cubicBezTo>
                <a:cubicBezTo>
                  <a:pt x="2224591" y="932092"/>
                  <a:pt x="2194338" y="955776"/>
                  <a:pt x="2146480" y="968245"/>
                </a:cubicBezTo>
                <a:cubicBezTo>
                  <a:pt x="1933241" y="1023070"/>
                  <a:pt x="1752051" y="966429"/>
                  <a:pt x="1651121" y="968245"/>
                </a:cubicBezTo>
                <a:cubicBezTo>
                  <a:pt x="1550191" y="970061"/>
                  <a:pt x="1271507" y="959550"/>
                  <a:pt x="1114483" y="968245"/>
                </a:cubicBezTo>
                <a:cubicBezTo>
                  <a:pt x="957459" y="976940"/>
                  <a:pt x="871591" y="933328"/>
                  <a:pt x="639764" y="968245"/>
                </a:cubicBezTo>
                <a:cubicBezTo>
                  <a:pt x="407937" y="1003162"/>
                  <a:pt x="207639" y="933934"/>
                  <a:pt x="82485" y="968245"/>
                </a:cubicBezTo>
                <a:cubicBezTo>
                  <a:pt x="32451" y="968821"/>
                  <a:pt x="-194" y="932491"/>
                  <a:pt x="0" y="885760"/>
                </a:cubicBezTo>
                <a:cubicBezTo>
                  <a:pt x="-29846" y="704617"/>
                  <a:pt x="42605" y="599714"/>
                  <a:pt x="0" y="508221"/>
                </a:cubicBezTo>
                <a:cubicBezTo>
                  <a:pt x="-42605" y="416728"/>
                  <a:pt x="45119" y="267960"/>
                  <a:pt x="0" y="824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06854101">
                  <a:prstGeom prst="roundRect">
                    <a:avLst>
                      <a:gd name="adj" fmla="val 85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7" name="Rectangle: Rounded Corners 2056">
            <a:extLst>
              <a:ext uri="{FF2B5EF4-FFF2-40B4-BE49-F238E27FC236}">
                <a16:creationId xmlns:a16="http://schemas.microsoft.com/office/drawing/2014/main" id="{37266ACD-764C-A365-1309-A88934CA4C6F}"/>
              </a:ext>
            </a:extLst>
          </p:cNvPr>
          <p:cNvSpPr/>
          <p:nvPr/>
        </p:nvSpPr>
        <p:spPr bwMode="auto">
          <a:xfrm>
            <a:off x="5414843" y="4839352"/>
            <a:ext cx="2228965" cy="580366"/>
          </a:xfrm>
          <a:custGeom>
            <a:avLst/>
            <a:gdLst>
              <a:gd name="csX0" fmla="*/ 0 w 2228965"/>
              <a:gd name="csY0" fmla="*/ 49441 h 580366"/>
              <a:gd name="csX1" fmla="*/ 49441 w 2228965"/>
              <a:gd name="csY1" fmla="*/ 0 h 580366"/>
              <a:gd name="csX2" fmla="*/ 603263 w 2228965"/>
              <a:gd name="csY2" fmla="*/ 0 h 580366"/>
              <a:gd name="csX3" fmla="*/ 1157084 w 2228965"/>
              <a:gd name="csY3" fmla="*/ 0 h 580366"/>
              <a:gd name="csX4" fmla="*/ 1625702 w 2228965"/>
              <a:gd name="csY4" fmla="*/ 0 h 580366"/>
              <a:gd name="csX5" fmla="*/ 2179524 w 2228965"/>
              <a:gd name="csY5" fmla="*/ 0 h 580366"/>
              <a:gd name="csX6" fmla="*/ 2228965 w 2228965"/>
              <a:gd name="csY6" fmla="*/ 49441 h 580366"/>
              <a:gd name="csX7" fmla="*/ 2228965 w 2228965"/>
              <a:gd name="csY7" fmla="*/ 530925 h 580366"/>
              <a:gd name="csX8" fmla="*/ 2179524 w 2228965"/>
              <a:gd name="csY8" fmla="*/ 580366 h 580366"/>
              <a:gd name="csX9" fmla="*/ 1710906 w 2228965"/>
              <a:gd name="csY9" fmla="*/ 580366 h 580366"/>
              <a:gd name="csX10" fmla="*/ 1178385 w 2228965"/>
              <a:gd name="csY10" fmla="*/ 580366 h 580366"/>
              <a:gd name="csX11" fmla="*/ 603263 w 2228965"/>
              <a:gd name="csY11" fmla="*/ 580366 h 580366"/>
              <a:gd name="csX12" fmla="*/ 49441 w 2228965"/>
              <a:gd name="csY12" fmla="*/ 580366 h 580366"/>
              <a:gd name="csX13" fmla="*/ 0 w 2228965"/>
              <a:gd name="csY13" fmla="*/ 530925 h 580366"/>
              <a:gd name="csX14" fmla="*/ 0 w 2228965"/>
              <a:gd name="csY14" fmla="*/ 49441 h 5803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228965" h="580366" fill="none" extrusionOk="0">
                <a:moveTo>
                  <a:pt x="0" y="49441"/>
                </a:moveTo>
                <a:cubicBezTo>
                  <a:pt x="5823" y="19911"/>
                  <a:pt x="21211" y="1933"/>
                  <a:pt x="49441" y="0"/>
                </a:cubicBezTo>
                <a:cubicBezTo>
                  <a:pt x="283781" y="-28293"/>
                  <a:pt x="475812" y="41901"/>
                  <a:pt x="603263" y="0"/>
                </a:cubicBezTo>
                <a:cubicBezTo>
                  <a:pt x="730714" y="-41901"/>
                  <a:pt x="1006210" y="48833"/>
                  <a:pt x="1157084" y="0"/>
                </a:cubicBezTo>
                <a:cubicBezTo>
                  <a:pt x="1307958" y="-48833"/>
                  <a:pt x="1502849" y="38412"/>
                  <a:pt x="1625702" y="0"/>
                </a:cubicBezTo>
                <a:cubicBezTo>
                  <a:pt x="1748555" y="-38412"/>
                  <a:pt x="2048488" y="12557"/>
                  <a:pt x="2179524" y="0"/>
                </a:cubicBezTo>
                <a:cubicBezTo>
                  <a:pt x="2200848" y="743"/>
                  <a:pt x="2226608" y="22620"/>
                  <a:pt x="2228965" y="49441"/>
                </a:cubicBezTo>
                <a:cubicBezTo>
                  <a:pt x="2241944" y="237562"/>
                  <a:pt x="2189748" y="378015"/>
                  <a:pt x="2228965" y="530925"/>
                </a:cubicBezTo>
                <a:cubicBezTo>
                  <a:pt x="2229433" y="560294"/>
                  <a:pt x="2207037" y="573897"/>
                  <a:pt x="2179524" y="580366"/>
                </a:cubicBezTo>
                <a:cubicBezTo>
                  <a:pt x="2063647" y="627369"/>
                  <a:pt x="1810474" y="564336"/>
                  <a:pt x="1710906" y="580366"/>
                </a:cubicBezTo>
                <a:cubicBezTo>
                  <a:pt x="1611338" y="596396"/>
                  <a:pt x="1394677" y="572975"/>
                  <a:pt x="1178385" y="580366"/>
                </a:cubicBezTo>
                <a:cubicBezTo>
                  <a:pt x="962093" y="587757"/>
                  <a:pt x="731248" y="536120"/>
                  <a:pt x="603263" y="580366"/>
                </a:cubicBezTo>
                <a:cubicBezTo>
                  <a:pt x="475278" y="624612"/>
                  <a:pt x="246496" y="558274"/>
                  <a:pt x="49441" y="580366"/>
                </a:cubicBezTo>
                <a:cubicBezTo>
                  <a:pt x="22583" y="583918"/>
                  <a:pt x="-3805" y="555025"/>
                  <a:pt x="0" y="530925"/>
                </a:cubicBezTo>
                <a:cubicBezTo>
                  <a:pt x="-50734" y="411218"/>
                  <a:pt x="44954" y="246446"/>
                  <a:pt x="0" y="49441"/>
                </a:cubicBezTo>
                <a:close/>
              </a:path>
              <a:path w="2228965" h="580366" stroke="0" extrusionOk="0">
                <a:moveTo>
                  <a:pt x="0" y="49441"/>
                </a:moveTo>
                <a:cubicBezTo>
                  <a:pt x="3307" y="20479"/>
                  <a:pt x="21003" y="6880"/>
                  <a:pt x="49441" y="0"/>
                </a:cubicBezTo>
                <a:cubicBezTo>
                  <a:pt x="238225" y="-27085"/>
                  <a:pt x="373672" y="1597"/>
                  <a:pt x="518059" y="0"/>
                </a:cubicBezTo>
                <a:cubicBezTo>
                  <a:pt x="662446" y="-1597"/>
                  <a:pt x="894438" y="740"/>
                  <a:pt x="1071881" y="0"/>
                </a:cubicBezTo>
                <a:cubicBezTo>
                  <a:pt x="1249324" y="-740"/>
                  <a:pt x="1362205" y="29990"/>
                  <a:pt x="1647003" y="0"/>
                </a:cubicBezTo>
                <a:cubicBezTo>
                  <a:pt x="1931801" y="-29990"/>
                  <a:pt x="2052376" y="32255"/>
                  <a:pt x="2179524" y="0"/>
                </a:cubicBezTo>
                <a:cubicBezTo>
                  <a:pt x="2206735" y="-1879"/>
                  <a:pt x="2232314" y="26817"/>
                  <a:pt x="2228965" y="49441"/>
                </a:cubicBezTo>
                <a:cubicBezTo>
                  <a:pt x="2236455" y="197563"/>
                  <a:pt x="2174380" y="319072"/>
                  <a:pt x="2228965" y="530925"/>
                </a:cubicBezTo>
                <a:cubicBezTo>
                  <a:pt x="2229741" y="558247"/>
                  <a:pt x="2206448" y="583189"/>
                  <a:pt x="2179524" y="580366"/>
                </a:cubicBezTo>
                <a:cubicBezTo>
                  <a:pt x="1913890" y="644113"/>
                  <a:pt x="1797728" y="570007"/>
                  <a:pt x="1647003" y="580366"/>
                </a:cubicBezTo>
                <a:cubicBezTo>
                  <a:pt x="1496278" y="590725"/>
                  <a:pt x="1271049" y="536026"/>
                  <a:pt x="1093182" y="580366"/>
                </a:cubicBezTo>
                <a:cubicBezTo>
                  <a:pt x="915315" y="624706"/>
                  <a:pt x="858301" y="559367"/>
                  <a:pt x="624563" y="580366"/>
                </a:cubicBezTo>
                <a:cubicBezTo>
                  <a:pt x="390825" y="601365"/>
                  <a:pt x="201243" y="577600"/>
                  <a:pt x="49441" y="580366"/>
                </a:cubicBezTo>
                <a:cubicBezTo>
                  <a:pt x="24203" y="579839"/>
                  <a:pt x="908" y="560128"/>
                  <a:pt x="0" y="530925"/>
                </a:cubicBezTo>
                <a:cubicBezTo>
                  <a:pt x="-49495" y="398653"/>
                  <a:pt x="42690" y="212636"/>
                  <a:pt x="0" y="4944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188366279">
                  <a:prstGeom prst="roundRect">
                    <a:avLst>
                      <a:gd name="adj" fmla="val 85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1" name="Rectangle: Rounded Corners 2060">
            <a:extLst>
              <a:ext uri="{FF2B5EF4-FFF2-40B4-BE49-F238E27FC236}">
                <a16:creationId xmlns:a16="http://schemas.microsoft.com/office/drawing/2014/main" id="{3BAEC9E3-FB54-6032-8B10-2A38E66E54F2}"/>
              </a:ext>
            </a:extLst>
          </p:cNvPr>
          <p:cNvSpPr/>
          <p:nvPr/>
        </p:nvSpPr>
        <p:spPr bwMode="auto">
          <a:xfrm>
            <a:off x="5423890" y="5372206"/>
            <a:ext cx="2228965" cy="535755"/>
          </a:xfrm>
          <a:custGeom>
            <a:avLst/>
            <a:gdLst>
              <a:gd name="csX0" fmla="*/ 0 w 2228965"/>
              <a:gd name="csY0" fmla="*/ 45641 h 535755"/>
              <a:gd name="csX1" fmla="*/ 45641 w 2228965"/>
              <a:gd name="csY1" fmla="*/ 0 h 535755"/>
              <a:gd name="csX2" fmla="*/ 601439 w 2228965"/>
              <a:gd name="csY2" fmla="*/ 0 h 535755"/>
              <a:gd name="csX3" fmla="*/ 1114483 w 2228965"/>
              <a:gd name="csY3" fmla="*/ 0 h 535755"/>
              <a:gd name="csX4" fmla="*/ 1670280 w 2228965"/>
              <a:gd name="csY4" fmla="*/ 0 h 535755"/>
              <a:gd name="csX5" fmla="*/ 2183324 w 2228965"/>
              <a:gd name="csY5" fmla="*/ 0 h 535755"/>
              <a:gd name="csX6" fmla="*/ 2228965 w 2228965"/>
              <a:gd name="csY6" fmla="*/ 45641 h 535755"/>
              <a:gd name="csX7" fmla="*/ 2228965 w 2228965"/>
              <a:gd name="csY7" fmla="*/ 490114 h 535755"/>
              <a:gd name="csX8" fmla="*/ 2183324 w 2228965"/>
              <a:gd name="csY8" fmla="*/ 535755 h 535755"/>
              <a:gd name="csX9" fmla="*/ 1648903 w 2228965"/>
              <a:gd name="csY9" fmla="*/ 535755 h 535755"/>
              <a:gd name="csX10" fmla="*/ 1093106 w 2228965"/>
              <a:gd name="csY10" fmla="*/ 535755 h 535755"/>
              <a:gd name="csX11" fmla="*/ 601439 w 2228965"/>
              <a:gd name="csY11" fmla="*/ 535755 h 535755"/>
              <a:gd name="csX12" fmla="*/ 45641 w 2228965"/>
              <a:gd name="csY12" fmla="*/ 535755 h 535755"/>
              <a:gd name="csX13" fmla="*/ 0 w 2228965"/>
              <a:gd name="csY13" fmla="*/ 490114 h 535755"/>
              <a:gd name="csX14" fmla="*/ 0 w 2228965"/>
              <a:gd name="csY14" fmla="*/ 45641 h 5357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228965" h="535755" fill="none" extrusionOk="0">
                <a:moveTo>
                  <a:pt x="0" y="45641"/>
                </a:moveTo>
                <a:cubicBezTo>
                  <a:pt x="-2701" y="25838"/>
                  <a:pt x="17442" y="-2278"/>
                  <a:pt x="45641" y="0"/>
                </a:cubicBezTo>
                <a:cubicBezTo>
                  <a:pt x="263857" y="-51562"/>
                  <a:pt x="350836" y="44581"/>
                  <a:pt x="601439" y="0"/>
                </a:cubicBezTo>
                <a:cubicBezTo>
                  <a:pt x="852042" y="-44581"/>
                  <a:pt x="861300" y="31473"/>
                  <a:pt x="1114483" y="0"/>
                </a:cubicBezTo>
                <a:cubicBezTo>
                  <a:pt x="1367666" y="-31473"/>
                  <a:pt x="1516717" y="16798"/>
                  <a:pt x="1670280" y="0"/>
                </a:cubicBezTo>
                <a:cubicBezTo>
                  <a:pt x="1823843" y="-16798"/>
                  <a:pt x="1967057" y="9830"/>
                  <a:pt x="2183324" y="0"/>
                </a:cubicBezTo>
                <a:cubicBezTo>
                  <a:pt x="2208843" y="-1367"/>
                  <a:pt x="2227682" y="20020"/>
                  <a:pt x="2228965" y="45641"/>
                </a:cubicBezTo>
                <a:cubicBezTo>
                  <a:pt x="2243264" y="219105"/>
                  <a:pt x="2183640" y="347553"/>
                  <a:pt x="2228965" y="490114"/>
                </a:cubicBezTo>
                <a:cubicBezTo>
                  <a:pt x="2230963" y="510608"/>
                  <a:pt x="2203961" y="530566"/>
                  <a:pt x="2183324" y="535755"/>
                </a:cubicBezTo>
                <a:cubicBezTo>
                  <a:pt x="1921101" y="540307"/>
                  <a:pt x="1888878" y="501027"/>
                  <a:pt x="1648903" y="535755"/>
                </a:cubicBezTo>
                <a:cubicBezTo>
                  <a:pt x="1408928" y="570483"/>
                  <a:pt x="1238809" y="518749"/>
                  <a:pt x="1093106" y="535755"/>
                </a:cubicBezTo>
                <a:cubicBezTo>
                  <a:pt x="947403" y="552761"/>
                  <a:pt x="761752" y="528252"/>
                  <a:pt x="601439" y="535755"/>
                </a:cubicBezTo>
                <a:cubicBezTo>
                  <a:pt x="441126" y="543258"/>
                  <a:pt x="250042" y="483940"/>
                  <a:pt x="45641" y="535755"/>
                </a:cubicBezTo>
                <a:cubicBezTo>
                  <a:pt x="27635" y="536050"/>
                  <a:pt x="-3093" y="510063"/>
                  <a:pt x="0" y="490114"/>
                </a:cubicBezTo>
                <a:cubicBezTo>
                  <a:pt x="-22268" y="273824"/>
                  <a:pt x="42117" y="163384"/>
                  <a:pt x="0" y="45641"/>
                </a:cubicBezTo>
                <a:close/>
              </a:path>
              <a:path w="2228965" h="535755" stroke="0" extrusionOk="0">
                <a:moveTo>
                  <a:pt x="0" y="45641"/>
                </a:moveTo>
                <a:cubicBezTo>
                  <a:pt x="2399" y="26298"/>
                  <a:pt x="15040" y="2582"/>
                  <a:pt x="45641" y="0"/>
                </a:cubicBezTo>
                <a:cubicBezTo>
                  <a:pt x="180906" y="-55314"/>
                  <a:pt x="451810" y="53605"/>
                  <a:pt x="601439" y="0"/>
                </a:cubicBezTo>
                <a:cubicBezTo>
                  <a:pt x="751068" y="-53605"/>
                  <a:pt x="873961" y="8176"/>
                  <a:pt x="1135859" y="0"/>
                </a:cubicBezTo>
                <a:cubicBezTo>
                  <a:pt x="1397757" y="-8176"/>
                  <a:pt x="1397949" y="48276"/>
                  <a:pt x="1648903" y="0"/>
                </a:cubicBezTo>
                <a:cubicBezTo>
                  <a:pt x="1899857" y="-48276"/>
                  <a:pt x="1994820" y="50483"/>
                  <a:pt x="2183324" y="0"/>
                </a:cubicBezTo>
                <a:cubicBezTo>
                  <a:pt x="2213300" y="4726"/>
                  <a:pt x="2226386" y="22168"/>
                  <a:pt x="2228965" y="45641"/>
                </a:cubicBezTo>
                <a:cubicBezTo>
                  <a:pt x="2263188" y="152187"/>
                  <a:pt x="2209847" y="394479"/>
                  <a:pt x="2228965" y="490114"/>
                </a:cubicBezTo>
                <a:cubicBezTo>
                  <a:pt x="2228961" y="516189"/>
                  <a:pt x="2208654" y="536520"/>
                  <a:pt x="2183324" y="535755"/>
                </a:cubicBezTo>
                <a:cubicBezTo>
                  <a:pt x="2051708" y="553887"/>
                  <a:pt x="1863550" y="501505"/>
                  <a:pt x="1648903" y="535755"/>
                </a:cubicBezTo>
                <a:cubicBezTo>
                  <a:pt x="1434256" y="570005"/>
                  <a:pt x="1241466" y="490270"/>
                  <a:pt x="1135859" y="535755"/>
                </a:cubicBezTo>
                <a:cubicBezTo>
                  <a:pt x="1030252" y="581240"/>
                  <a:pt x="832926" y="487378"/>
                  <a:pt x="580062" y="535755"/>
                </a:cubicBezTo>
                <a:cubicBezTo>
                  <a:pt x="327198" y="584132"/>
                  <a:pt x="251896" y="486938"/>
                  <a:pt x="45641" y="535755"/>
                </a:cubicBezTo>
                <a:cubicBezTo>
                  <a:pt x="20544" y="534929"/>
                  <a:pt x="3441" y="518332"/>
                  <a:pt x="0" y="490114"/>
                </a:cubicBezTo>
                <a:cubicBezTo>
                  <a:pt x="-42426" y="378946"/>
                  <a:pt x="44067" y="267351"/>
                  <a:pt x="0" y="456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505731426">
                  <a:prstGeom prst="roundRect">
                    <a:avLst>
                      <a:gd name="adj" fmla="val 85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37" name="Group 3136">
            <a:extLst>
              <a:ext uri="{FF2B5EF4-FFF2-40B4-BE49-F238E27FC236}">
                <a16:creationId xmlns:a16="http://schemas.microsoft.com/office/drawing/2014/main" id="{CB70D423-5506-2FF6-5202-CEBE1FF99DD7}"/>
              </a:ext>
            </a:extLst>
          </p:cNvPr>
          <p:cNvGrpSpPr/>
          <p:nvPr/>
        </p:nvGrpSpPr>
        <p:grpSpPr>
          <a:xfrm>
            <a:off x="2084620" y="5149654"/>
            <a:ext cx="1307003" cy="1113767"/>
            <a:chOff x="2919326" y="5268922"/>
            <a:chExt cx="1307003" cy="1113767"/>
          </a:xfrm>
        </p:grpSpPr>
        <p:pic>
          <p:nvPicPr>
            <p:cNvPr id="6" name="Picture 10" descr="Model Context Protocol Directory - Discover MCP Servers Worldwide | TOPMCP">
              <a:extLst>
                <a:ext uri="{FF2B5EF4-FFF2-40B4-BE49-F238E27FC236}">
                  <a16:creationId xmlns:a16="http://schemas.microsoft.com/office/drawing/2014/main" id="{24A8443A-0F41-D39F-7F2B-5E76AE37A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147" y="5268922"/>
              <a:ext cx="675302" cy="67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E28755-7F9A-0674-B39D-06D94D39A33F}"/>
                </a:ext>
              </a:extLst>
            </p:cNvPr>
            <p:cNvSpPr txBox="1"/>
            <p:nvPr/>
          </p:nvSpPr>
          <p:spPr>
            <a:xfrm>
              <a:off x="2919326" y="5854339"/>
              <a:ext cx="1307003" cy="52835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/>
                <a:t>MCP Server for </a:t>
              </a:r>
              <a:r>
                <a:rPr lang="en-US" sz="1400" b="1"/>
                <a:t>Enterprise</a:t>
              </a:r>
              <a:endParaRPr lang="en-US" sz="1400" b="1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524010-A004-8557-2C10-E2996336CE5C}"/>
              </a:ext>
            </a:extLst>
          </p:cNvPr>
          <p:cNvSpPr txBox="1"/>
          <p:nvPr/>
        </p:nvSpPr>
        <p:spPr>
          <a:xfrm>
            <a:off x="539011" y="5073457"/>
            <a:ext cx="840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noProof="0"/>
              <a:t>MS Entra</a:t>
            </a:r>
          </a:p>
        </p:txBody>
      </p:sp>
      <p:pic>
        <p:nvPicPr>
          <p:cNvPr id="2050" name="Picture 2" descr="Microsoft Azure AD changes name to Microsoft Entra ID">
            <a:extLst>
              <a:ext uri="{FF2B5EF4-FFF2-40B4-BE49-F238E27FC236}">
                <a16:creationId xmlns:a16="http://schemas.microsoft.com/office/drawing/2014/main" id="{C4019115-4AA0-6ADD-6320-61940594A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9" t="15614" r="40111" b="37249"/>
          <a:stretch>
            <a:fillRect/>
          </a:stretch>
        </p:blipFill>
        <p:spPr bwMode="auto">
          <a:xfrm>
            <a:off x="779126" y="4662691"/>
            <a:ext cx="360000" cy="45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Graph">
            <a:extLst>
              <a:ext uri="{FF2B5EF4-FFF2-40B4-BE49-F238E27FC236}">
                <a16:creationId xmlns:a16="http://schemas.microsoft.com/office/drawing/2014/main" id="{74B4C565-11E3-B24D-8681-36B926C59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2" t="19048" r="39245" b="44991"/>
          <a:stretch>
            <a:fillRect/>
          </a:stretch>
        </p:blipFill>
        <p:spPr bwMode="auto">
          <a:xfrm>
            <a:off x="1535898" y="5068008"/>
            <a:ext cx="360000" cy="3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82" name="Group 5181">
            <a:extLst>
              <a:ext uri="{FF2B5EF4-FFF2-40B4-BE49-F238E27FC236}">
                <a16:creationId xmlns:a16="http://schemas.microsoft.com/office/drawing/2014/main" id="{43ACF8E8-01FB-E409-F007-2919423D1D66}"/>
              </a:ext>
            </a:extLst>
          </p:cNvPr>
          <p:cNvGrpSpPr/>
          <p:nvPr/>
        </p:nvGrpSpPr>
        <p:grpSpPr>
          <a:xfrm>
            <a:off x="394709" y="1114924"/>
            <a:ext cx="1128834" cy="636960"/>
            <a:chOff x="344225" y="1234192"/>
            <a:chExt cx="1128834" cy="636960"/>
          </a:xfrm>
        </p:grpSpPr>
        <p:pic>
          <p:nvPicPr>
            <p:cNvPr id="32" name="Picture 26" descr="Microsoft defender Icons, Logos, Symbols – Free Download PNG, SVG">
              <a:extLst>
                <a:ext uri="{FF2B5EF4-FFF2-40B4-BE49-F238E27FC236}">
                  <a16:creationId xmlns:a16="http://schemas.microsoft.com/office/drawing/2014/main" id="{FE5915FE-CC78-6142-F620-72FFD35E6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64" t="8013" r="12315" b="6865"/>
            <a:stretch>
              <a:fillRect/>
            </a:stretch>
          </p:blipFill>
          <p:spPr bwMode="auto">
            <a:xfrm>
              <a:off x="728642" y="1234192"/>
              <a:ext cx="360000" cy="414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420C8B-E38C-2E10-BB6D-9E148FA5FDB7}"/>
                </a:ext>
              </a:extLst>
            </p:cNvPr>
            <p:cNvSpPr txBox="1"/>
            <p:nvPr/>
          </p:nvSpPr>
          <p:spPr>
            <a:xfrm>
              <a:off x="344225" y="1594153"/>
              <a:ext cx="11288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/>
                <a:t>MS Defender</a:t>
              </a:r>
              <a:endParaRPr lang="en-US" sz="1200" noProof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70E0F8-1137-792A-E224-9FBC2D392F99}"/>
              </a:ext>
            </a:extLst>
          </p:cNvPr>
          <p:cNvGrpSpPr/>
          <p:nvPr/>
        </p:nvGrpSpPr>
        <p:grpSpPr>
          <a:xfrm>
            <a:off x="2135140" y="3795758"/>
            <a:ext cx="1115883" cy="1113953"/>
            <a:chOff x="2751251" y="3177095"/>
            <a:chExt cx="1115883" cy="1113953"/>
          </a:xfrm>
        </p:grpSpPr>
        <p:pic>
          <p:nvPicPr>
            <p:cNvPr id="2" name="Picture 10" descr="Model Context Protocol Directory - Discover MCP Servers Worldwide | TOPMCP">
              <a:extLst>
                <a:ext uri="{FF2B5EF4-FFF2-40B4-BE49-F238E27FC236}">
                  <a16:creationId xmlns:a16="http://schemas.microsoft.com/office/drawing/2014/main" id="{5533E8BB-4624-6EAD-9F40-1DD09C45B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32" y="3177095"/>
              <a:ext cx="675302" cy="67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BC03E6-85E0-19B4-BB24-F85B4C90F5F4}"/>
                </a:ext>
              </a:extLst>
            </p:cNvPr>
            <p:cNvSpPr txBox="1"/>
            <p:nvPr/>
          </p:nvSpPr>
          <p:spPr>
            <a:xfrm>
              <a:off x="2751251" y="3767828"/>
              <a:ext cx="1115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noProof="0"/>
                <a:t>Sentinel</a:t>
              </a:r>
            </a:p>
            <a:p>
              <a:pPr algn="ctr"/>
              <a:r>
                <a:rPr lang="en-US" sz="1400"/>
                <a:t>MCP Server</a:t>
              </a:r>
              <a:endParaRPr lang="en-US" sz="1400" noProof="0"/>
            </a:p>
          </p:txBody>
        </p:sp>
      </p:grpSp>
      <p:pic>
        <p:nvPicPr>
          <p:cNvPr id="11" name="Picture 12" descr="Class - Homepage">
            <a:extLst>
              <a:ext uri="{FF2B5EF4-FFF2-40B4-BE49-F238E27FC236}">
                <a16:creationId xmlns:a16="http://schemas.microsoft.com/office/drawing/2014/main" id="{91202360-DCB4-AD4F-EA03-A2E84C7C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799" y="2867377"/>
            <a:ext cx="240930" cy="2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562D8-B81A-A56A-BDF9-3378EC26D73E}"/>
              </a:ext>
            </a:extLst>
          </p:cNvPr>
          <p:cNvSpPr txBox="1">
            <a:spLocks noChangeAspect="1"/>
          </p:cNvSpPr>
          <p:nvPr/>
        </p:nvSpPr>
        <p:spPr>
          <a:xfrm>
            <a:off x="2401920" y="2827888"/>
            <a:ext cx="111600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000" b="1"/>
              <a:t>Data Exploration</a:t>
            </a:r>
          </a:p>
          <a:p>
            <a:r>
              <a:rPr lang="en-US" sz="1000"/>
              <a:t>Toolset</a:t>
            </a:r>
          </a:p>
        </p:txBody>
      </p:sp>
      <p:pic>
        <p:nvPicPr>
          <p:cNvPr id="15" name="Picture 12" descr="Class - Homepage">
            <a:extLst>
              <a:ext uri="{FF2B5EF4-FFF2-40B4-BE49-F238E27FC236}">
                <a16:creationId xmlns:a16="http://schemas.microsoft.com/office/drawing/2014/main" id="{195B1338-F594-31D2-2C6B-3866CE651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310" y="1934981"/>
            <a:ext cx="240930" cy="2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9E88CB-E8AB-9189-08FC-67B7681F05D5}"/>
              </a:ext>
            </a:extLst>
          </p:cNvPr>
          <p:cNvSpPr txBox="1">
            <a:spLocks noChangeAspect="1"/>
          </p:cNvSpPr>
          <p:nvPr/>
        </p:nvSpPr>
        <p:spPr>
          <a:xfrm>
            <a:off x="2401920" y="1884070"/>
            <a:ext cx="608294" cy="307777"/>
          </a:xfrm>
          <a:prstGeom prst="rect">
            <a:avLst/>
          </a:prstGeom>
          <a:noFill/>
        </p:spPr>
        <p:txBody>
          <a:bodyPr wrap="square" lIns="0" tIns="0" bIns="0" rtlCol="0" anchor="ctr" anchorCtr="0">
            <a:spAutoFit/>
          </a:bodyPr>
          <a:lstStyle/>
          <a:p>
            <a:r>
              <a:rPr lang="en-US" sz="1000" b="1"/>
              <a:t>Triage</a:t>
            </a:r>
          </a:p>
          <a:p>
            <a:r>
              <a:rPr lang="en-US" sz="1000"/>
              <a:t>Toolset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8B38A-0070-D6D9-E33A-D88E2ED55E11}"/>
              </a:ext>
            </a:extLst>
          </p:cNvPr>
          <p:cNvSpPr txBox="1">
            <a:spLocks noChangeAspect="1"/>
          </p:cNvSpPr>
          <p:nvPr/>
        </p:nvSpPr>
        <p:spPr>
          <a:xfrm>
            <a:off x="2401920" y="2342712"/>
            <a:ext cx="670289" cy="307777"/>
          </a:xfrm>
          <a:prstGeom prst="rect">
            <a:avLst/>
          </a:prstGeom>
          <a:noFill/>
        </p:spPr>
        <p:txBody>
          <a:bodyPr wrap="square" lIns="0" tIns="0" bIns="0" rtlCol="0" anchor="ctr" anchorCtr="0">
            <a:spAutoFit/>
          </a:bodyPr>
          <a:lstStyle/>
          <a:p>
            <a:r>
              <a:rPr lang="en-US" sz="1000" b="1">
                <a:solidFill>
                  <a:srgbClr val="C03BC4"/>
                </a:solidFill>
              </a:rPr>
              <a:t>Custom</a:t>
            </a:r>
          </a:p>
          <a:p>
            <a:r>
              <a:rPr lang="en-US" sz="1000">
                <a:solidFill>
                  <a:srgbClr val="C03BC4"/>
                </a:solidFill>
              </a:rPr>
              <a:t>Toolset</a:t>
            </a:r>
            <a:r>
              <a:rPr lang="en-US" sz="1000" b="1" i="1">
                <a:solidFill>
                  <a:srgbClr val="C03BC4"/>
                </a:solidFill>
              </a:rPr>
              <a:t>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331766-8AEF-DD97-A036-2585916A5CB9}"/>
              </a:ext>
            </a:extLst>
          </p:cNvPr>
          <p:cNvGrpSpPr>
            <a:grpSpLocks noChangeAspect="1"/>
          </p:cNvGrpSpPr>
          <p:nvPr/>
        </p:nvGrpSpPr>
        <p:grpSpPr>
          <a:xfrm>
            <a:off x="2061726" y="2335592"/>
            <a:ext cx="299652" cy="329296"/>
            <a:chOff x="3673071" y="2330126"/>
            <a:chExt cx="471723" cy="518389"/>
          </a:xfrm>
        </p:grpSpPr>
        <p:pic>
          <p:nvPicPr>
            <p:cNvPr id="17" name="Picture 12" descr="Class - Homepage">
              <a:extLst>
                <a:ext uri="{FF2B5EF4-FFF2-40B4-BE49-F238E27FC236}">
                  <a16:creationId xmlns:a16="http://schemas.microsoft.com/office/drawing/2014/main" id="{B0E5F7F6-432B-635F-A549-14FDD43E4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515" y="2509635"/>
              <a:ext cx="379279" cy="338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Class - Homepage">
              <a:extLst>
                <a:ext uri="{FF2B5EF4-FFF2-40B4-BE49-F238E27FC236}">
                  <a16:creationId xmlns:a16="http://schemas.microsoft.com/office/drawing/2014/main" id="{058981DF-F254-20BF-7613-D83966929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6789" y="2422570"/>
              <a:ext cx="379279" cy="338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Class - Homepage">
              <a:extLst>
                <a:ext uri="{FF2B5EF4-FFF2-40B4-BE49-F238E27FC236}">
                  <a16:creationId xmlns:a16="http://schemas.microsoft.com/office/drawing/2014/main" id="{F89BA808-662A-7B29-02FF-D5B5DDEE0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071" y="2330126"/>
              <a:ext cx="379279" cy="338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GitHub Copilot: Accelerating Code Development with AI Assistance ...">
            <a:extLst>
              <a:ext uri="{FF2B5EF4-FFF2-40B4-BE49-F238E27FC236}">
                <a16:creationId xmlns:a16="http://schemas.microsoft.com/office/drawing/2014/main" id="{F107A3E0-2D5E-66B9-E732-8E695EBE6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8" t="24496" r="58833" b="34132"/>
          <a:stretch>
            <a:fillRect/>
          </a:stretch>
        </p:blipFill>
        <p:spPr bwMode="auto">
          <a:xfrm>
            <a:off x="6660067" y="1413105"/>
            <a:ext cx="360000" cy="2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1CBAAE2-3C82-A693-3D5F-411C9A1CD257}"/>
              </a:ext>
            </a:extLst>
          </p:cNvPr>
          <p:cNvSpPr txBox="1">
            <a:spLocks noChangeAspect="1"/>
          </p:cNvSpPr>
          <p:nvPr/>
        </p:nvSpPr>
        <p:spPr>
          <a:xfrm>
            <a:off x="6480068" y="1656012"/>
            <a:ext cx="71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/>
              <a:t>GitHub Copilot</a:t>
            </a:r>
            <a:endParaRPr lang="en-US" sz="1000" b="1" i="1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264F81-1E55-F45C-B96B-D7398605FD7E}"/>
              </a:ext>
            </a:extLst>
          </p:cNvPr>
          <p:cNvGrpSpPr/>
          <p:nvPr/>
        </p:nvGrpSpPr>
        <p:grpSpPr>
          <a:xfrm>
            <a:off x="7877642" y="1286324"/>
            <a:ext cx="1189454" cy="540000"/>
            <a:chOff x="7855733" y="1215092"/>
            <a:chExt cx="1189454" cy="540000"/>
          </a:xfrm>
        </p:grpSpPr>
        <p:pic>
          <p:nvPicPr>
            <p:cNvPr id="2056" name="Picture 8" descr="Logo Visual Studio Code – Logos PNG">
              <a:extLst>
                <a:ext uri="{FF2B5EF4-FFF2-40B4-BE49-F238E27FC236}">
                  <a16:creationId xmlns:a16="http://schemas.microsoft.com/office/drawing/2014/main" id="{01BFA999-1A76-CFCC-99C6-281A132FB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5733" y="1215092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A564FD-BF7F-46B8-DE8A-6D1F7DA48C8E}"/>
                </a:ext>
              </a:extLst>
            </p:cNvPr>
            <p:cNvSpPr txBox="1"/>
            <p:nvPr/>
          </p:nvSpPr>
          <p:spPr>
            <a:xfrm>
              <a:off x="8350766" y="1361982"/>
              <a:ext cx="694421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1000" b="1"/>
                <a:t>VS Code</a:t>
              </a:r>
              <a:endParaRPr lang="en-US" sz="1000" noProof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32A323B-AFF9-C615-30F1-B1392423E57A}"/>
              </a:ext>
            </a:extLst>
          </p:cNvPr>
          <p:cNvSpPr txBox="1">
            <a:spLocks noChangeAspect="1"/>
          </p:cNvSpPr>
          <p:nvPr/>
        </p:nvSpPr>
        <p:spPr>
          <a:xfrm>
            <a:off x="6053220" y="4487247"/>
            <a:ext cx="54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Custom Agent(s)</a:t>
            </a:r>
            <a:endParaRPr lang="en-US" sz="1000" b="1" i="1"/>
          </a:p>
        </p:txBody>
      </p:sp>
      <p:pic>
        <p:nvPicPr>
          <p:cNvPr id="2060" name="Picture 12" descr="Announcing Computer Use tool (Preview) in Azure AI Foundry Agent ...">
            <a:extLst>
              <a:ext uri="{FF2B5EF4-FFF2-40B4-BE49-F238E27FC236}">
                <a16:creationId xmlns:a16="http://schemas.microsoft.com/office/drawing/2014/main" id="{EDB7FB8A-AFC5-DA8D-EE7E-728F5AC2B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416" y="2141457"/>
            <a:ext cx="306507" cy="30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0DD1BE4-5845-D2A6-41DA-371FC5666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7307" y="2344970"/>
            <a:ext cx="360000" cy="34819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8E95A0-C583-CF6E-33BA-C9C5FD419962}"/>
              </a:ext>
            </a:extLst>
          </p:cNvPr>
          <p:cNvSpPr txBox="1">
            <a:spLocks noChangeAspect="1"/>
          </p:cNvSpPr>
          <p:nvPr/>
        </p:nvSpPr>
        <p:spPr>
          <a:xfrm>
            <a:off x="6044173" y="2657714"/>
            <a:ext cx="54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Custom Agent(s)</a:t>
            </a:r>
            <a:endParaRPr lang="en-US" sz="1000" b="1" i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0D725B-9FB7-0F90-4050-4E7D068C2F31}"/>
              </a:ext>
            </a:extLst>
          </p:cNvPr>
          <p:cNvSpPr txBox="1"/>
          <p:nvPr/>
        </p:nvSpPr>
        <p:spPr>
          <a:xfrm>
            <a:off x="6978924" y="2092146"/>
            <a:ext cx="673933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b="1" noProof="0"/>
              <a:t>Microsoft Foundry</a:t>
            </a:r>
            <a:endParaRPr lang="en-US" sz="1000" noProof="0"/>
          </a:p>
        </p:txBody>
      </p:sp>
      <p:pic>
        <p:nvPicPr>
          <p:cNvPr id="2062" name="Picture 14" descr="Microsoft Copilot Studio IA - Diseña y personaliza copilotos empresariales">
            <a:extLst>
              <a:ext uri="{FF2B5EF4-FFF2-40B4-BE49-F238E27FC236}">
                <a16:creationId xmlns:a16="http://schemas.microsoft.com/office/drawing/2014/main" id="{09C6012E-ED2E-9FFC-EF5C-9C48FFEF8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5" t="21512" r="37395" b="48176"/>
          <a:stretch>
            <a:fillRect/>
          </a:stretch>
        </p:blipFill>
        <p:spPr bwMode="auto">
          <a:xfrm>
            <a:off x="6630207" y="3040710"/>
            <a:ext cx="361487" cy="3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5C2DE6-ED5F-E4D0-692C-EC63B3A95F6B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7307" y="3326530"/>
            <a:ext cx="360000" cy="32446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5BF41A3-8C2E-6AF4-F8B0-7C37C0E77075}"/>
              </a:ext>
            </a:extLst>
          </p:cNvPr>
          <p:cNvSpPr txBox="1">
            <a:spLocks noChangeAspect="1"/>
          </p:cNvSpPr>
          <p:nvPr/>
        </p:nvSpPr>
        <p:spPr>
          <a:xfrm>
            <a:off x="6061334" y="3610278"/>
            <a:ext cx="54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Custom Agent(s)</a:t>
            </a:r>
            <a:endParaRPr lang="en-US" sz="1000" b="1" i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E02F87-EFD2-BD16-245B-FF2CF3CCFA9A}"/>
              </a:ext>
            </a:extLst>
          </p:cNvPr>
          <p:cNvSpPr txBox="1"/>
          <p:nvPr/>
        </p:nvSpPr>
        <p:spPr>
          <a:xfrm>
            <a:off x="7036209" y="3007957"/>
            <a:ext cx="5400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b="1" noProof="0"/>
              <a:t>Copilot Studio</a:t>
            </a:r>
            <a:endParaRPr lang="en-US" sz="1000" noProof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261C5D8-9F5D-207F-CFAE-0B37B2B5BA7D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7307" y="4172202"/>
            <a:ext cx="360000" cy="3271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C9B8F77-8D5E-EB55-0FCF-8B27335FE6BB}"/>
              </a:ext>
            </a:extLst>
          </p:cNvPr>
          <p:cNvGrpSpPr/>
          <p:nvPr/>
        </p:nvGrpSpPr>
        <p:grpSpPr>
          <a:xfrm>
            <a:off x="7991003" y="4426945"/>
            <a:ext cx="1235046" cy="525600"/>
            <a:chOff x="7669959" y="4073344"/>
            <a:chExt cx="1235046" cy="525600"/>
          </a:xfrm>
        </p:grpSpPr>
        <p:pic>
          <p:nvPicPr>
            <p:cNvPr id="42" name="Picture 4" descr="Microsoft Copilot Logo Download in SVG Vector or PNG File Format">
              <a:extLst>
                <a:ext uri="{FF2B5EF4-FFF2-40B4-BE49-F238E27FC236}">
                  <a16:creationId xmlns:a16="http://schemas.microsoft.com/office/drawing/2014/main" id="{1F0BE857-66B3-9755-58F3-6E302DEC8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959" y="4073344"/>
              <a:ext cx="525600" cy="5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5BB2C1F1-EE80-4990-49F8-F6191CB15F7D}"/>
                </a:ext>
              </a:extLst>
            </p:cNvPr>
            <p:cNvSpPr txBox="1"/>
            <p:nvPr/>
          </p:nvSpPr>
          <p:spPr>
            <a:xfrm>
              <a:off x="8185006" y="4137553"/>
              <a:ext cx="719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noProof="0"/>
                <a:t>Security Copilot</a:t>
              </a:r>
              <a:endParaRPr lang="en-US" sz="1000" noProof="0"/>
            </a:p>
          </p:txBody>
        </p:sp>
      </p:grpSp>
      <p:pic>
        <p:nvPicPr>
          <p:cNvPr id="2071" name="Picture 4" descr="Microsoft Copilot Logo Download in SVG Vector or PNG File Format">
            <a:extLst>
              <a:ext uri="{FF2B5EF4-FFF2-40B4-BE49-F238E27FC236}">
                <a16:creationId xmlns:a16="http://schemas.microsoft.com/office/drawing/2014/main" id="{FC95FEA5-89AD-C3BD-60C9-9FD3C1602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35" y="3967955"/>
            <a:ext cx="361487" cy="3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TextBox 2071">
            <a:extLst>
              <a:ext uri="{FF2B5EF4-FFF2-40B4-BE49-F238E27FC236}">
                <a16:creationId xmlns:a16="http://schemas.microsoft.com/office/drawing/2014/main" id="{99D0117D-18D9-F0EC-812C-ADB9FD5C709C}"/>
              </a:ext>
            </a:extLst>
          </p:cNvPr>
          <p:cNvSpPr txBox="1"/>
          <p:nvPr/>
        </p:nvSpPr>
        <p:spPr>
          <a:xfrm>
            <a:off x="6998679" y="3929305"/>
            <a:ext cx="60314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b="1" noProof="0"/>
              <a:t>Security Copilot</a:t>
            </a:r>
            <a:endParaRPr lang="en-US" sz="1000" noProof="0"/>
          </a:p>
        </p:txBody>
      </p:sp>
      <p:grpSp>
        <p:nvGrpSpPr>
          <p:cNvPr id="3140" name="Group 3139">
            <a:extLst>
              <a:ext uri="{FF2B5EF4-FFF2-40B4-BE49-F238E27FC236}">
                <a16:creationId xmlns:a16="http://schemas.microsoft.com/office/drawing/2014/main" id="{670CD67E-82A5-8FE9-4773-4EEE6D86C408}"/>
              </a:ext>
            </a:extLst>
          </p:cNvPr>
          <p:cNvGrpSpPr/>
          <p:nvPr/>
        </p:nvGrpSpPr>
        <p:grpSpPr>
          <a:xfrm>
            <a:off x="9067097" y="1556325"/>
            <a:ext cx="1623663" cy="3134884"/>
            <a:chOff x="9016613" y="1675593"/>
            <a:chExt cx="1623663" cy="3134884"/>
          </a:xfrm>
        </p:grpSpPr>
        <p:cxnSp>
          <p:nvCxnSpPr>
            <p:cNvPr id="2066" name="Connector: Elbow 2065">
              <a:extLst>
                <a:ext uri="{FF2B5EF4-FFF2-40B4-BE49-F238E27FC236}">
                  <a16:creationId xmlns:a16="http://schemas.microsoft.com/office/drawing/2014/main" id="{978EE693-17B5-A634-3212-4D1A7587888B}"/>
                </a:ext>
              </a:extLst>
            </p:cNvPr>
            <p:cNvCxnSpPr>
              <a:stCxn id="48" idx="1"/>
              <a:endCxn id="56" idx="3"/>
            </p:cNvCxnSpPr>
            <p:nvPr/>
          </p:nvCxnSpPr>
          <p:spPr>
            <a:xfrm rot="10800000">
              <a:off x="9016613" y="1675593"/>
              <a:ext cx="1623663" cy="1481232"/>
            </a:xfrm>
            <a:prstGeom prst="bentConnector3">
              <a:avLst>
                <a:gd name="adj1" fmla="val 50001"/>
              </a:avLst>
            </a:prstGeom>
            <a:ln w="28575">
              <a:solidFill>
                <a:srgbClr val="0070C0"/>
              </a:solidFill>
              <a:prstDash val="sys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9" name="Connector: Elbow 2068">
              <a:extLst>
                <a:ext uri="{FF2B5EF4-FFF2-40B4-BE49-F238E27FC236}">
                  <a16:creationId xmlns:a16="http://schemas.microsoft.com/office/drawing/2014/main" id="{6279E3B2-FFCD-4B9D-7BA1-3484C84A98A3}"/>
                </a:ext>
              </a:extLst>
            </p:cNvPr>
            <p:cNvCxnSpPr>
              <a:cxnSpLocks/>
              <a:stCxn id="48" idx="1"/>
              <a:endCxn id="2048" idx="3"/>
            </p:cNvCxnSpPr>
            <p:nvPr/>
          </p:nvCxnSpPr>
          <p:spPr>
            <a:xfrm rot="10800000" flipV="1">
              <a:off x="9175565" y="3156825"/>
              <a:ext cx="1464710" cy="1653652"/>
            </a:xfrm>
            <a:prstGeom prst="bentConnector3">
              <a:avLst>
                <a:gd name="adj1" fmla="val 55549"/>
              </a:avLst>
            </a:prstGeom>
            <a:ln w="28575">
              <a:solidFill>
                <a:srgbClr val="0070C0"/>
              </a:solidFill>
              <a:prstDash val="sys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F503BEB7-1DDB-6321-C2A8-26E24E162D79}"/>
              </a:ext>
            </a:extLst>
          </p:cNvPr>
          <p:cNvSpPr/>
          <p:nvPr/>
        </p:nvSpPr>
        <p:spPr bwMode="auto">
          <a:xfrm>
            <a:off x="7718681" y="2019812"/>
            <a:ext cx="158961" cy="17968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78" name="Connector: Elbow 2077">
            <a:extLst>
              <a:ext uri="{FF2B5EF4-FFF2-40B4-BE49-F238E27FC236}">
                <a16:creationId xmlns:a16="http://schemas.microsoft.com/office/drawing/2014/main" id="{BE5AF428-380E-AA0C-D780-B994E05EE254}"/>
              </a:ext>
            </a:extLst>
          </p:cNvPr>
          <p:cNvCxnSpPr>
            <a:cxnSpLocks/>
            <a:stCxn id="3084" idx="1"/>
            <a:endCxn id="2076" idx="2"/>
          </p:cNvCxnSpPr>
          <p:nvPr/>
        </p:nvCxnSpPr>
        <p:spPr>
          <a:xfrm rot="10800000" flipV="1">
            <a:off x="7798163" y="1752725"/>
            <a:ext cx="2978627" cy="446771"/>
          </a:xfrm>
          <a:prstGeom prst="bentConnector4">
            <a:avLst>
              <a:gd name="adj1" fmla="val 48666"/>
              <a:gd name="adj2" fmla="val 59492"/>
            </a:avLst>
          </a:prstGeom>
          <a:ln w="127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Connector: Elbow 2079">
            <a:extLst>
              <a:ext uri="{FF2B5EF4-FFF2-40B4-BE49-F238E27FC236}">
                <a16:creationId xmlns:a16="http://schemas.microsoft.com/office/drawing/2014/main" id="{2DF3482E-8811-B704-0EEB-5EC66CFF9BC7}"/>
              </a:ext>
            </a:extLst>
          </p:cNvPr>
          <p:cNvCxnSpPr>
            <a:cxnSpLocks/>
            <a:stCxn id="2076" idx="2"/>
            <a:endCxn id="62" idx="3"/>
          </p:cNvCxnSpPr>
          <p:nvPr/>
        </p:nvCxnSpPr>
        <p:spPr>
          <a:xfrm rot="5400000">
            <a:off x="7679158" y="2173197"/>
            <a:ext cx="92704" cy="145305"/>
          </a:xfrm>
          <a:prstGeom prst="bentConnector2">
            <a:avLst/>
          </a:prstGeom>
          <a:ln w="3175">
            <a:solidFill>
              <a:srgbClr val="00B050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5" name="Connector: Elbow 2084">
            <a:extLst>
              <a:ext uri="{FF2B5EF4-FFF2-40B4-BE49-F238E27FC236}">
                <a16:creationId xmlns:a16="http://schemas.microsoft.com/office/drawing/2014/main" id="{B360133F-46E3-66B1-254B-5AC39183E06D}"/>
              </a:ext>
            </a:extLst>
          </p:cNvPr>
          <p:cNvCxnSpPr>
            <a:cxnSpLocks/>
            <a:stCxn id="2076" idx="2"/>
            <a:endCxn id="63" idx="3"/>
          </p:cNvCxnSpPr>
          <p:nvPr/>
        </p:nvCxnSpPr>
        <p:spPr>
          <a:xfrm rot="5400000">
            <a:off x="7182929" y="2592778"/>
            <a:ext cx="1008515" cy="221953"/>
          </a:xfrm>
          <a:prstGeom prst="bentConnector2">
            <a:avLst/>
          </a:prstGeom>
          <a:ln w="3175">
            <a:solidFill>
              <a:schemeClr val="accent1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Connector: Elbow 2089">
            <a:extLst>
              <a:ext uri="{FF2B5EF4-FFF2-40B4-BE49-F238E27FC236}">
                <a16:creationId xmlns:a16="http://schemas.microsoft.com/office/drawing/2014/main" id="{EE72CE52-6AB3-A289-3E64-02DD5A1666E7}"/>
              </a:ext>
            </a:extLst>
          </p:cNvPr>
          <p:cNvCxnSpPr>
            <a:cxnSpLocks/>
            <a:stCxn id="2076" idx="2"/>
            <a:endCxn id="63" idx="3"/>
          </p:cNvCxnSpPr>
          <p:nvPr/>
        </p:nvCxnSpPr>
        <p:spPr>
          <a:xfrm rot="5400000">
            <a:off x="7182929" y="2592778"/>
            <a:ext cx="1008515" cy="221953"/>
          </a:xfrm>
          <a:prstGeom prst="bentConnector2">
            <a:avLst/>
          </a:prstGeom>
          <a:ln w="3175">
            <a:solidFill>
              <a:srgbClr val="00B050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C944AF7C-1196-9E31-2B48-1781DE28C0CD}"/>
              </a:ext>
            </a:extLst>
          </p:cNvPr>
          <p:cNvGrpSpPr/>
          <p:nvPr/>
        </p:nvGrpSpPr>
        <p:grpSpPr>
          <a:xfrm>
            <a:off x="9232348" y="3153141"/>
            <a:ext cx="1361371" cy="1245577"/>
            <a:chOff x="9181864" y="3272409"/>
            <a:chExt cx="1361371" cy="1245577"/>
          </a:xfrm>
        </p:grpSpPr>
        <p:cxnSp>
          <p:nvCxnSpPr>
            <p:cNvPr id="2094" name="Connector: Elbow 2093">
              <a:extLst>
                <a:ext uri="{FF2B5EF4-FFF2-40B4-BE49-F238E27FC236}">
                  <a16:creationId xmlns:a16="http://schemas.microsoft.com/office/drawing/2014/main" id="{D00E3B83-4C1F-87FF-95A5-4E0AC1E2EAE8}"/>
                </a:ext>
              </a:extLst>
            </p:cNvPr>
            <p:cNvCxnSpPr>
              <a:stCxn id="3082" idx="1"/>
              <a:endCxn id="14" idx="3"/>
            </p:cNvCxnSpPr>
            <p:nvPr/>
          </p:nvCxnSpPr>
          <p:spPr>
            <a:xfrm rot="10800000">
              <a:off x="9346642" y="3272409"/>
              <a:ext cx="1196593" cy="124557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7" name="Connector: Elbow 2096">
              <a:extLst>
                <a:ext uri="{FF2B5EF4-FFF2-40B4-BE49-F238E27FC236}">
                  <a16:creationId xmlns:a16="http://schemas.microsoft.com/office/drawing/2014/main" id="{86EA60E2-FF28-A44D-4E3D-175A0CC904DD}"/>
                </a:ext>
              </a:extLst>
            </p:cNvPr>
            <p:cNvCxnSpPr>
              <a:stCxn id="3082" idx="1"/>
              <a:endCxn id="22" idx="3"/>
            </p:cNvCxnSpPr>
            <p:nvPr/>
          </p:nvCxnSpPr>
          <p:spPr>
            <a:xfrm rot="10800000">
              <a:off x="9181864" y="3886859"/>
              <a:ext cx="1361370" cy="631127"/>
            </a:xfrm>
            <a:prstGeom prst="bentConnector3">
              <a:avLst>
                <a:gd name="adj1" fmla="val 44030"/>
              </a:avLst>
            </a:prstGeom>
            <a:ln w="28575">
              <a:solidFill>
                <a:srgbClr val="7030A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6" name="Arrow: Right 2105">
            <a:extLst>
              <a:ext uri="{FF2B5EF4-FFF2-40B4-BE49-F238E27FC236}">
                <a16:creationId xmlns:a16="http://schemas.microsoft.com/office/drawing/2014/main" id="{9D2D6B3A-4C84-F0EB-8AE9-3001EB57BA70}"/>
              </a:ext>
            </a:extLst>
          </p:cNvPr>
          <p:cNvSpPr/>
          <p:nvPr/>
        </p:nvSpPr>
        <p:spPr bwMode="auto">
          <a:xfrm>
            <a:off x="6661435" y="2566503"/>
            <a:ext cx="1414901" cy="144811"/>
          </a:xfrm>
          <a:prstGeom prst="rightArrow">
            <a:avLst/>
          </a:prstGeom>
          <a:pattFill prst="pct60">
            <a:fgClr>
              <a:srgbClr val="0078D4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8" name="Arrow: Right 2107">
            <a:extLst>
              <a:ext uri="{FF2B5EF4-FFF2-40B4-BE49-F238E27FC236}">
                <a16:creationId xmlns:a16="http://schemas.microsoft.com/office/drawing/2014/main" id="{B7823601-016A-C861-FB33-16ECB2AA4B04}"/>
              </a:ext>
            </a:extLst>
          </p:cNvPr>
          <p:cNvSpPr/>
          <p:nvPr/>
        </p:nvSpPr>
        <p:spPr bwMode="auto">
          <a:xfrm>
            <a:off x="6652272" y="3614428"/>
            <a:ext cx="1414901" cy="1448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9" name="Arrow: Right 2108">
            <a:extLst>
              <a:ext uri="{FF2B5EF4-FFF2-40B4-BE49-F238E27FC236}">
                <a16:creationId xmlns:a16="http://schemas.microsoft.com/office/drawing/2014/main" id="{ED83B7D9-6545-EDD8-1323-83F2BA1493B1}"/>
              </a:ext>
            </a:extLst>
          </p:cNvPr>
          <p:cNvSpPr/>
          <p:nvPr/>
        </p:nvSpPr>
        <p:spPr bwMode="auto">
          <a:xfrm>
            <a:off x="6586566" y="4586017"/>
            <a:ext cx="1404000" cy="144811"/>
          </a:xfrm>
          <a:prstGeom prst="rightArrow">
            <a:avLst/>
          </a:prstGeom>
          <a:solidFill>
            <a:srgbClr val="FFA38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55" name="Connector: Elbow 3154">
            <a:extLst>
              <a:ext uri="{FF2B5EF4-FFF2-40B4-BE49-F238E27FC236}">
                <a16:creationId xmlns:a16="http://schemas.microsoft.com/office/drawing/2014/main" id="{39E47D1B-B971-EC86-B460-BE1C7F3B63C1}"/>
              </a:ext>
            </a:extLst>
          </p:cNvPr>
          <p:cNvCxnSpPr>
            <a:stCxn id="20" idx="1"/>
            <a:endCxn id="10" idx="3"/>
          </p:cNvCxnSpPr>
          <p:nvPr/>
        </p:nvCxnSpPr>
        <p:spPr>
          <a:xfrm rot="10800000" flipV="1">
            <a:off x="1403800" y="2443225"/>
            <a:ext cx="657927" cy="11842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7" name="Connector: Elbow 3156">
            <a:extLst>
              <a:ext uri="{FF2B5EF4-FFF2-40B4-BE49-F238E27FC236}">
                <a16:creationId xmlns:a16="http://schemas.microsoft.com/office/drawing/2014/main" id="{849D09CA-7611-3A81-5D4A-8E147EAD1E0C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rot="10800000" flipV="1">
            <a:off x="1403799" y="2975011"/>
            <a:ext cx="668000" cy="652424"/>
          </a:xfrm>
          <a:prstGeom prst="bentConnector3">
            <a:avLst>
              <a:gd name="adj1" fmla="val 50713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9" name="Connector: Elbow 3158">
            <a:extLst>
              <a:ext uri="{FF2B5EF4-FFF2-40B4-BE49-F238E27FC236}">
                <a16:creationId xmlns:a16="http://schemas.microsoft.com/office/drawing/2014/main" id="{290097EF-FF4F-7E03-0067-2B071C178026}"/>
              </a:ext>
            </a:extLst>
          </p:cNvPr>
          <p:cNvCxnSpPr>
            <a:cxnSpLocks/>
            <a:stCxn id="15" idx="1"/>
            <a:endCxn id="5174" idx="1"/>
          </p:cNvCxnSpPr>
          <p:nvPr/>
        </p:nvCxnSpPr>
        <p:spPr>
          <a:xfrm rot="10800000">
            <a:off x="1568488" y="1800551"/>
            <a:ext cx="516823" cy="242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2" name="Straight Connector 3191">
            <a:extLst>
              <a:ext uri="{FF2B5EF4-FFF2-40B4-BE49-F238E27FC236}">
                <a16:creationId xmlns:a16="http://schemas.microsoft.com/office/drawing/2014/main" id="{01288CE7-1276-FCA0-F07D-DB85D1972CB3}"/>
              </a:ext>
            </a:extLst>
          </p:cNvPr>
          <p:cNvCxnSpPr>
            <a:stCxn id="2058" idx="3"/>
            <a:endCxn id="2056" idx="1"/>
          </p:cNvCxnSpPr>
          <p:nvPr/>
        </p:nvCxnSpPr>
        <p:spPr>
          <a:xfrm>
            <a:off x="7020067" y="1556324"/>
            <a:ext cx="857575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C8593C7B-909A-4661-E675-67BFF7CB4C0F}"/>
              </a:ext>
            </a:extLst>
          </p:cNvPr>
          <p:cNvGrpSpPr/>
          <p:nvPr/>
        </p:nvGrpSpPr>
        <p:grpSpPr>
          <a:xfrm>
            <a:off x="339758" y="421348"/>
            <a:ext cx="1512000" cy="189835"/>
            <a:chOff x="422624" y="591416"/>
            <a:chExt cx="1411754" cy="189835"/>
          </a:xfrm>
        </p:grpSpPr>
        <p:cxnSp>
          <p:nvCxnSpPr>
            <p:cNvPr id="3194" name="Straight Connector 3193">
              <a:extLst>
                <a:ext uri="{FF2B5EF4-FFF2-40B4-BE49-F238E27FC236}">
                  <a16:creationId xmlns:a16="http://schemas.microsoft.com/office/drawing/2014/main" id="{C44C8207-4E47-D875-C04A-CE3238B80E2D}"/>
                </a:ext>
              </a:extLst>
            </p:cNvPr>
            <p:cNvCxnSpPr>
              <a:cxnSpLocks/>
            </p:cNvCxnSpPr>
            <p:nvPr/>
          </p:nvCxnSpPr>
          <p:spPr>
            <a:xfrm>
              <a:off x="422624" y="781251"/>
              <a:ext cx="1411754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5" name="TextBox 3194">
              <a:extLst>
                <a:ext uri="{FF2B5EF4-FFF2-40B4-BE49-F238E27FC236}">
                  <a16:creationId xmlns:a16="http://schemas.microsoft.com/office/drawing/2014/main" id="{C36DC08B-9F84-69A8-DA3C-9E863BDAD43A}"/>
                </a:ext>
              </a:extLst>
            </p:cNvPr>
            <p:cNvSpPr txBox="1"/>
            <p:nvPr/>
          </p:nvSpPr>
          <p:spPr>
            <a:xfrm>
              <a:off x="563924" y="591416"/>
              <a:ext cx="112915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MS Security Tool</a:t>
              </a:r>
            </a:p>
          </p:txBody>
        </p:sp>
      </p:grpSp>
      <p:grpSp>
        <p:nvGrpSpPr>
          <p:cNvPr id="6268" name="Group 6267">
            <a:extLst>
              <a:ext uri="{FF2B5EF4-FFF2-40B4-BE49-F238E27FC236}">
                <a16:creationId xmlns:a16="http://schemas.microsoft.com/office/drawing/2014/main" id="{CFE53EDC-F12B-3713-C3B5-8683469CC419}"/>
              </a:ext>
            </a:extLst>
          </p:cNvPr>
          <p:cNvGrpSpPr/>
          <p:nvPr/>
        </p:nvGrpSpPr>
        <p:grpSpPr>
          <a:xfrm>
            <a:off x="2016755" y="737570"/>
            <a:ext cx="1411754" cy="184666"/>
            <a:chOff x="2128831" y="846678"/>
            <a:chExt cx="1411754" cy="184666"/>
          </a:xfrm>
        </p:grpSpPr>
        <p:cxnSp>
          <p:nvCxnSpPr>
            <p:cNvPr id="3203" name="Straight Connector 3202">
              <a:extLst>
                <a:ext uri="{FF2B5EF4-FFF2-40B4-BE49-F238E27FC236}">
                  <a16:creationId xmlns:a16="http://schemas.microsoft.com/office/drawing/2014/main" id="{4AFF7C2E-80B6-9238-8865-17C8C92DC7E2}"/>
                </a:ext>
              </a:extLst>
            </p:cNvPr>
            <p:cNvCxnSpPr>
              <a:cxnSpLocks/>
            </p:cNvCxnSpPr>
            <p:nvPr/>
          </p:nvCxnSpPr>
          <p:spPr>
            <a:xfrm>
              <a:off x="2128831" y="1027835"/>
              <a:ext cx="1411754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4" name="TextBox 3203">
              <a:extLst>
                <a:ext uri="{FF2B5EF4-FFF2-40B4-BE49-F238E27FC236}">
                  <a16:creationId xmlns:a16="http://schemas.microsoft.com/office/drawing/2014/main" id="{1C6976CE-79AA-E965-3B1F-CE97385CF3F2}"/>
                </a:ext>
              </a:extLst>
            </p:cNvPr>
            <p:cNvSpPr txBox="1"/>
            <p:nvPr/>
          </p:nvSpPr>
          <p:spPr>
            <a:xfrm>
              <a:off x="2401192" y="846678"/>
              <a:ext cx="86703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MCP Servers</a:t>
              </a:r>
            </a:p>
          </p:txBody>
        </p:sp>
      </p:grpSp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DF09CC3D-2D68-9DC2-F763-B4A01D851BA0}"/>
              </a:ext>
            </a:extLst>
          </p:cNvPr>
          <p:cNvGrpSpPr/>
          <p:nvPr/>
        </p:nvGrpSpPr>
        <p:grpSpPr>
          <a:xfrm>
            <a:off x="5649809" y="421348"/>
            <a:ext cx="1080000" cy="189835"/>
            <a:chOff x="5619645" y="591416"/>
            <a:chExt cx="1411754" cy="189835"/>
          </a:xfrm>
        </p:grpSpPr>
        <p:cxnSp>
          <p:nvCxnSpPr>
            <p:cNvPr id="3206" name="Straight Connector 3205">
              <a:extLst>
                <a:ext uri="{FF2B5EF4-FFF2-40B4-BE49-F238E27FC236}">
                  <a16:creationId xmlns:a16="http://schemas.microsoft.com/office/drawing/2014/main" id="{D1A7ABFE-9996-1821-A5B7-721A82378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19645" y="781251"/>
              <a:ext cx="1411754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7" name="TextBox 3206">
              <a:extLst>
                <a:ext uri="{FF2B5EF4-FFF2-40B4-BE49-F238E27FC236}">
                  <a16:creationId xmlns:a16="http://schemas.microsoft.com/office/drawing/2014/main" id="{D0F939BD-DA0A-9751-A8BF-7551A01E94BF}"/>
                </a:ext>
              </a:extLst>
            </p:cNvPr>
            <p:cNvSpPr txBox="1"/>
            <p:nvPr/>
          </p:nvSpPr>
          <p:spPr>
            <a:xfrm>
              <a:off x="6000113" y="591416"/>
              <a:ext cx="65081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AI Agents</a:t>
              </a:r>
            </a:p>
          </p:txBody>
        </p:sp>
      </p:grpSp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FB47711A-DD98-EC4F-FA99-340EAEDEAE45}"/>
              </a:ext>
            </a:extLst>
          </p:cNvPr>
          <p:cNvGrpSpPr/>
          <p:nvPr/>
        </p:nvGrpSpPr>
        <p:grpSpPr>
          <a:xfrm>
            <a:off x="7834585" y="421348"/>
            <a:ext cx="1411754" cy="189835"/>
            <a:chOff x="7784101" y="591416"/>
            <a:chExt cx="1411754" cy="189835"/>
          </a:xfrm>
        </p:grpSpPr>
        <p:cxnSp>
          <p:nvCxnSpPr>
            <p:cNvPr id="3209" name="Straight Connector 3208">
              <a:extLst>
                <a:ext uri="{FF2B5EF4-FFF2-40B4-BE49-F238E27FC236}">
                  <a16:creationId xmlns:a16="http://schemas.microsoft.com/office/drawing/2014/main" id="{E04A40B5-0D6A-B592-6B05-3248CEB3B44E}"/>
                </a:ext>
              </a:extLst>
            </p:cNvPr>
            <p:cNvCxnSpPr>
              <a:cxnSpLocks/>
            </p:cNvCxnSpPr>
            <p:nvPr/>
          </p:nvCxnSpPr>
          <p:spPr>
            <a:xfrm>
              <a:off x="7784101" y="781251"/>
              <a:ext cx="1411754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0" name="TextBox 3209">
              <a:extLst>
                <a:ext uri="{FF2B5EF4-FFF2-40B4-BE49-F238E27FC236}">
                  <a16:creationId xmlns:a16="http://schemas.microsoft.com/office/drawing/2014/main" id="{EC6908D5-038E-6586-5BEA-FAC2222625FF}"/>
                </a:ext>
              </a:extLst>
            </p:cNvPr>
            <p:cNvSpPr txBox="1"/>
            <p:nvPr/>
          </p:nvSpPr>
          <p:spPr>
            <a:xfrm>
              <a:off x="8198232" y="591416"/>
              <a:ext cx="58349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Main UIs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A54401-5E92-A92E-9F2E-1B05F82E7480}"/>
              </a:ext>
            </a:extLst>
          </p:cNvPr>
          <p:cNvGrpSpPr/>
          <p:nvPr/>
        </p:nvGrpSpPr>
        <p:grpSpPr>
          <a:xfrm>
            <a:off x="10593718" y="3858717"/>
            <a:ext cx="1080000" cy="1425075"/>
            <a:chOff x="10543234" y="4759670"/>
            <a:chExt cx="1080000" cy="1425075"/>
          </a:xfrm>
        </p:grpSpPr>
        <p:pic>
          <p:nvPicPr>
            <p:cNvPr id="3082" name="Picture 10" descr="Boss, businesswoman, executive, female, professional, woman icon ...">
              <a:extLst>
                <a:ext uri="{FF2B5EF4-FFF2-40B4-BE49-F238E27FC236}">
                  <a16:creationId xmlns:a16="http://schemas.microsoft.com/office/drawing/2014/main" id="{97564D11-299D-6D34-E850-671D3009F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3234" y="475967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962F41-5664-6A5C-EBB1-2F3BBC85AD6F}"/>
                </a:ext>
              </a:extLst>
            </p:cNvPr>
            <p:cNvSpPr txBox="1"/>
            <p:nvPr/>
          </p:nvSpPr>
          <p:spPr>
            <a:xfrm>
              <a:off x="10543235" y="5707691"/>
              <a:ext cx="1079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400" b="1" noProof="0">
                  <a:solidFill>
                    <a:srgbClr val="7030A0"/>
                  </a:solidFill>
                </a:rPr>
                <a:t>SOC Manager</a:t>
              </a:r>
              <a:endParaRPr lang="en-US" sz="1400" noProof="0">
                <a:solidFill>
                  <a:srgbClr val="7030A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F2F5D0E-4B6E-7C3B-E971-5BA65C283822}"/>
              </a:ext>
            </a:extLst>
          </p:cNvPr>
          <p:cNvGrpSpPr/>
          <p:nvPr/>
        </p:nvGrpSpPr>
        <p:grpSpPr>
          <a:xfrm>
            <a:off x="10627034" y="2594598"/>
            <a:ext cx="1013368" cy="1350290"/>
            <a:chOff x="10582985" y="3093459"/>
            <a:chExt cx="1013368" cy="135029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28F529-CB40-1629-32DE-07C87B8133E1}"/>
                </a:ext>
              </a:extLst>
            </p:cNvPr>
            <p:cNvSpPr txBox="1"/>
            <p:nvPr/>
          </p:nvSpPr>
          <p:spPr>
            <a:xfrm>
              <a:off x="10582985" y="3966695"/>
              <a:ext cx="101336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400" b="1" noProof="0" dirty="0">
                  <a:solidFill>
                    <a:schemeClr val="accent1"/>
                  </a:solidFill>
                </a:rPr>
                <a:t>SOC Operator</a:t>
              </a:r>
              <a:endParaRPr lang="en-US" sz="1400" noProof="0" dirty="0">
                <a:solidFill>
                  <a:schemeClr val="accent1"/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43BB8F0-D837-1BCD-FF69-8751DF39A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646710" y="3093459"/>
              <a:ext cx="885918" cy="88591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8FA3A5-C5E5-2E15-E1AD-8E66BB335798}"/>
              </a:ext>
            </a:extLst>
          </p:cNvPr>
          <p:cNvGrpSpPr/>
          <p:nvPr/>
        </p:nvGrpSpPr>
        <p:grpSpPr>
          <a:xfrm>
            <a:off x="10486159" y="1395796"/>
            <a:ext cx="1295118" cy="1144638"/>
            <a:chOff x="10435675" y="1515064"/>
            <a:chExt cx="1295118" cy="1144638"/>
          </a:xfrm>
        </p:grpSpPr>
        <p:pic>
          <p:nvPicPr>
            <p:cNvPr id="3084" name="Picture 12" descr="Man, avatar, businessman, profile, user icon - Download on Iconfinder">
              <a:extLst>
                <a:ext uri="{FF2B5EF4-FFF2-40B4-BE49-F238E27FC236}">
                  <a16:creationId xmlns:a16="http://schemas.microsoft.com/office/drawing/2014/main" id="{B0CBDA61-4C72-4795-66CD-EC63DEED6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6305" y="1515064"/>
              <a:ext cx="713859" cy="71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03CEA7-B187-4571-681D-0EFE43C3EA0E}"/>
                </a:ext>
              </a:extLst>
            </p:cNvPr>
            <p:cNvSpPr txBox="1"/>
            <p:nvPr/>
          </p:nvSpPr>
          <p:spPr>
            <a:xfrm>
              <a:off x="10435675" y="2182648"/>
              <a:ext cx="12951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400" b="1" noProof="0">
                  <a:solidFill>
                    <a:srgbClr val="00B050"/>
                  </a:solidFill>
                </a:rPr>
                <a:t>Solution Developer</a:t>
              </a:r>
              <a:endParaRPr lang="en-US" sz="1400" noProof="0">
                <a:solidFill>
                  <a:srgbClr val="00B050"/>
                </a:solidFill>
              </a:endParaRPr>
            </a:p>
          </p:txBody>
        </p:sp>
      </p:grpSp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8B9F82FA-CE01-E330-DF6B-4A28E93AAAD3}"/>
              </a:ext>
            </a:extLst>
          </p:cNvPr>
          <p:cNvGrpSpPr/>
          <p:nvPr/>
        </p:nvGrpSpPr>
        <p:grpSpPr>
          <a:xfrm>
            <a:off x="10466025" y="421348"/>
            <a:ext cx="1411754" cy="369332"/>
            <a:chOff x="10415541" y="591416"/>
            <a:chExt cx="1411754" cy="369332"/>
          </a:xfrm>
        </p:grpSpPr>
        <p:cxnSp>
          <p:nvCxnSpPr>
            <p:cNvPr id="3212" name="Straight Connector 3211">
              <a:extLst>
                <a:ext uri="{FF2B5EF4-FFF2-40B4-BE49-F238E27FC236}">
                  <a16:creationId xmlns:a16="http://schemas.microsoft.com/office/drawing/2014/main" id="{ED822BFC-EA7B-2A57-A6A7-763D57553385}"/>
                </a:ext>
              </a:extLst>
            </p:cNvPr>
            <p:cNvCxnSpPr>
              <a:cxnSpLocks/>
            </p:cNvCxnSpPr>
            <p:nvPr/>
          </p:nvCxnSpPr>
          <p:spPr>
            <a:xfrm>
              <a:off x="10415541" y="781251"/>
              <a:ext cx="1411754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3" name="TextBox 3212">
              <a:extLst>
                <a:ext uri="{FF2B5EF4-FFF2-40B4-BE49-F238E27FC236}">
                  <a16:creationId xmlns:a16="http://schemas.microsoft.com/office/drawing/2014/main" id="{C73B3C19-13E4-711C-7BDA-7FDD2C7051A7}"/>
                </a:ext>
              </a:extLst>
            </p:cNvPr>
            <p:cNvSpPr txBox="1"/>
            <p:nvPr/>
          </p:nvSpPr>
          <p:spPr>
            <a:xfrm>
              <a:off x="10644461" y="591416"/>
              <a:ext cx="95391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noProof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SOC Personas</a:t>
              </a:r>
            </a:p>
            <a:p>
              <a:pPr algn="ctr"/>
              <a:r>
                <a:rPr lang="en-US" sz="1200" noProof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(simplified)</a:t>
              </a:r>
            </a:p>
          </p:txBody>
        </p:sp>
      </p:grp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582C5389-0702-7559-C9A0-72C6AE1AD4F2}"/>
              </a:ext>
            </a:extLst>
          </p:cNvPr>
          <p:cNvGrpSpPr/>
          <p:nvPr/>
        </p:nvGrpSpPr>
        <p:grpSpPr>
          <a:xfrm>
            <a:off x="6681691" y="737570"/>
            <a:ext cx="1160815" cy="369332"/>
            <a:chOff x="6631207" y="846678"/>
            <a:chExt cx="1160815" cy="369332"/>
          </a:xfrm>
        </p:grpSpPr>
        <p:cxnSp>
          <p:nvCxnSpPr>
            <p:cNvPr id="3215" name="Straight Connector 3214">
              <a:extLst>
                <a:ext uri="{FF2B5EF4-FFF2-40B4-BE49-F238E27FC236}">
                  <a16:creationId xmlns:a16="http://schemas.microsoft.com/office/drawing/2014/main" id="{35F92B91-17DE-86FE-73DB-6FDC08B3BFC4}"/>
                </a:ext>
              </a:extLst>
            </p:cNvPr>
            <p:cNvCxnSpPr>
              <a:cxnSpLocks/>
            </p:cNvCxnSpPr>
            <p:nvPr/>
          </p:nvCxnSpPr>
          <p:spPr>
            <a:xfrm>
              <a:off x="6631207" y="1027835"/>
              <a:ext cx="1160815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6" name="TextBox 3215">
              <a:extLst>
                <a:ext uri="{FF2B5EF4-FFF2-40B4-BE49-F238E27FC236}">
                  <a16:creationId xmlns:a16="http://schemas.microsoft.com/office/drawing/2014/main" id="{C3FFDC27-FBAD-D4F2-1A08-2C857C7BA368}"/>
                </a:ext>
              </a:extLst>
            </p:cNvPr>
            <p:cNvSpPr txBox="1"/>
            <p:nvPr/>
          </p:nvSpPr>
          <p:spPr>
            <a:xfrm>
              <a:off x="6758798" y="846678"/>
              <a:ext cx="90563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Development</a:t>
              </a:r>
            </a:p>
            <a:p>
              <a:pPr algn="ctr"/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Environment</a:t>
              </a:r>
            </a:p>
          </p:txBody>
        </p:sp>
      </p:grpSp>
      <p:sp>
        <p:nvSpPr>
          <p:cNvPr id="3146" name="TextBox 3145">
            <a:extLst>
              <a:ext uri="{FF2B5EF4-FFF2-40B4-BE49-F238E27FC236}">
                <a16:creationId xmlns:a16="http://schemas.microsoft.com/office/drawing/2014/main" id="{F0DE33A9-8B44-E54F-9418-6D0751C15A47}"/>
              </a:ext>
            </a:extLst>
          </p:cNvPr>
          <p:cNvSpPr txBox="1"/>
          <p:nvPr/>
        </p:nvSpPr>
        <p:spPr>
          <a:xfrm>
            <a:off x="1229644" y="5328867"/>
            <a:ext cx="909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Graph API</a:t>
            </a:r>
            <a:endParaRPr lang="en-US" sz="1200" b="1" noProof="0"/>
          </a:p>
        </p:txBody>
      </p:sp>
      <p:cxnSp>
        <p:nvCxnSpPr>
          <p:cNvPr id="3161" name="Straight Connector 3160">
            <a:extLst>
              <a:ext uri="{FF2B5EF4-FFF2-40B4-BE49-F238E27FC236}">
                <a16:creationId xmlns:a16="http://schemas.microsoft.com/office/drawing/2014/main" id="{B4B9C138-DB9B-F03B-3B0B-DC6E4D942702}"/>
              </a:ext>
            </a:extLst>
          </p:cNvPr>
          <p:cNvCxnSpPr/>
          <p:nvPr/>
        </p:nvCxnSpPr>
        <p:spPr>
          <a:xfrm>
            <a:off x="2142178" y="3767321"/>
            <a:ext cx="1152000" cy="0"/>
          </a:xfrm>
          <a:prstGeom prst="line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3256" name="Group 3255">
            <a:extLst>
              <a:ext uri="{FF2B5EF4-FFF2-40B4-BE49-F238E27FC236}">
                <a16:creationId xmlns:a16="http://schemas.microsoft.com/office/drawing/2014/main" id="{E52A30CB-48E2-4415-9095-3D45D23F9BC1}"/>
              </a:ext>
            </a:extLst>
          </p:cNvPr>
          <p:cNvGrpSpPr/>
          <p:nvPr/>
        </p:nvGrpSpPr>
        <p:grpSpPr>
          <a:xfrm>
            <a:off x="436098" y="4017022"/>
            <a:ext cx="1046056" cy="571802"/>
            <a:chOff x="160709" y="4137593"/>
            <a:chExt cx="1046056" cy="571802"/>
          </a:xfrm>
        </p:grpSpPr>
        <p:pic>
          <p:nvPicPr>
            <p:cNvPr id="5122" name="Picture 2" descr="Microsoft Purview Jumpstart">
              <a:extLst>
                <a:ext uri="{FF2B5EF4-FFF2-40B4-BE49-F238E27FC236}">
                  <a16:creationId xmlns:a16="http://schemas.microsoft.com/office/drawing/2014/main" id="{E05C070E-1412-C134-8F04-05D60C177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46" y="4137593"/>
              <a:ext cx="360000" cy="354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8" name="TextBox 3177">
              <a:extLst>
                <a:ext uri="{FF2B5EF4-FFF2-40B4-BE49-F238E27FC236}">
                  <a16:creationId xmlns:a16="http://schemas.microsoft.com/office/drawing/2014/main" id="{AFFDA624-6521-5DAF-581D-CF8E328A85DD}"/>
                </a:ext>
              </a:extLst>
            </p:cNvPr>
            <p:cNvSpPr txBox="1"/>
            <p:nvPr/>
          </p:nvSpPr>
          <p:spPr>
            <a:xfrm>
              <a:off x="160709" y="4432396"/>
              <a:ext cx="1046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/>
                <a:t>MS Purview</a:t>
              </a:r>
              <a:endParaRPr lang="en-US" sz="1200" b="1" noProof="0"/>
            </a:p>
          </p:txBody>
        </p:sp>
      </p:grpSp>
      <p:cxnSp>
        <p:nvCxnSpPr>
          <p:cNvPr id="3184" name="Connector: Elbow 3183">
            <a:extLst>
              <a:ext uri="{FF2B5EF4-FFF2-40B4-BE49-F238E27FC236}">
                <a16:creationId xmlns:a16="http://schemas.microsoft.com/office/drawing/2014/main" id="{F6F8BFF0-5ECA-5FF1-FA9F-614DA21FC58E}"/>
              </a:ext>
            </a:extLst>
          </p:cNvPr>
          <p:cNvCxnSpPr>
            <a:cxnSpLocks/>
            <a:stCxn id="5159" idx="2"/>
            <a:endCxn id="5167" idx="0"/>
          </p:cNvCxnSpPr>
          <p:nvPr/>
        </p:nvCxnSpPr>
        <p:spPr>
          <a:xfrm rot="5400000">
            <a:off x="678076" y="2739550"/>
            <a:ext cx="562103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6" name="Connector: Elbow 3185">
            <a:extLst>
              <a:ext uri="{FF2B5EF4-FFF2-40B4-BE49-F238E27FC236}">
                <a16:creationId xmlns:a16="http://schemas.microsoft.com/office/drawing/2014/main" id="{92FC40B6-5280-2A8B-3A7B-119071A8D542}"/>
              </a:ext>
            </a:extLst>
          </p:cNvPr>
          <p:cNvCxnSpPr>
            <a:stCxn id="5122" idx="1"/>
            <a:endCxn id="32" idx="1"/>
          </p:cNvCxnSpPr>
          <p:nvPr/>
        </p:nvCxnSpPr>
        <p:spPr>
          <a:xfrm rot="10800000">
            <a:off x="779127" y="1322200"/>
            <a:ext cx="12509" cy="2872114"/>
          </a:xfrm>
          <a:prstGeom prst="bentConnector3">
            <a:avLst>
              <a:gd name="adj1" fmla="val 2993517"/>
            </a:avLst>
          </a:prstGeom>
          <a:ln>
            <a:solidFill>
              <a:srgbClr val="FFA38B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31" name="Picture 3230">
            <a:extLst>
              <a:ext uri="{FF2B5EF4-FFF2-40B4-BE49-F238E27FC236}">
                <a16:creationId xmlns:a16="http://schemas.microsoft.com/office/drawing/2014/main" id="{3A3DD362-C7BE-54A5-4A46-F97ED2834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4864" y="5457436"/>
            <a:ext cx="360000" cy="365294"/>
          </a:xfrm>
          <a:prstGeom prst="rect">
            <a:avLst/>
          </a:prstGeom>
        </p:spPr>
      </p:pic>
      <p:sp>
        <p:nvSpPr>
          <p:cNvPr id="3232" name="TextBox 3231">
            <a:extLst>
              <a:ext uri="{FF2B5EF4-FFF2-40B4-BE49-F238E27FC236}">
                <a16:creationId xmlns:a16="http://schemas.microsoft.com/office/drawing/2014/main" id="{BD3E7E16-D202-AA2C-6C3F-CF58A8395CDC}"/>
              </a:ext>
            </a:extLst>
          </p:cNvPr>
          <p:cNvSpPr txBox="1">
            <a:spLocks noChangeAspect="1"/>
          </p:cNvSpPr>
          <p:nvPr/>
        </p:nvSpPr>
        <p:spPr>
          <a:xfrm>
            <a:off x="5833485" y="5563139"/>
            <a:ext cx="75528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Logic App</a:t>
            </a:r>
            <a:endParaRPr lang="en-US" sz="1000" b="1" i="1"/>
          </a:p>
        </p:txBody>
      </p:sp>
      <p:pic>
        <p:nvPicPr>
          <p:cNvPr id="5124" name="Picture 4" descr="Microsoft Azure Logo">
            <a:extLst>
              <a:ext uri="{FF2B5EF4-FFF2-40B4-BE49-F238E27FC236}">
                <a16:creationId xmlns:a16="http://schemas.microsoft.com/office/drawing/2014/main" id="{5212FEC7-6201-7D85-DB4E-5C26A39E2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919" r="21131" b="919"/>
          <a:stretch>
            <a:fillRect/>
          </a:stretch>
        </p:blipFill>
        <p:spPr bwMode="auto">
          <a:xfrm>
            <a:off x="6607736" y="5467253"/>
            <a:ext cx="360000" cy="34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33" name="TextBox 3232">
            <a:extLst>
              <a:ext uri="{FF2B5EF4-FFF2-40B4-BE49-F238E27FC236}">
                <a16:creationId xmlns:a16="http://schemas.microsoft.com/office/drawing/2014/main" id="{CC0FD6E4-5152-5722-09D3-53146D3ACEC0}"/>
              </a:ext>
            </a:extLst>
          </p:cNvPr>
          <p:cNvSpPr txBox="1"/>
          <p:nvPr/>
        </p:nvSpPr>
        <p:spPr>
          <a:xfrm>
            <a:off x="6978923" y="5440028"/>
            <a:ext cx="67553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b="1" noProof="0"/>
              <a:t>Microsoft Azure</a:t>
            </a:r>
            <a:endParaRPr lang="en-US" sz="1000" noProof="0"/>
          </a:p>
        </p:txBody>
      </p:sp>
      <p:cxnSp>
        <p:nvCxnSpPr>
          <p:cNvPr id="3243" name="Connector: Elbow 3242">
            <a:extLst>
              <a:ext uri="{FF2B5EF4-FFF2-40B4-BE49-F238E27FC236}">
                <a16:creationId xmlns:a16="http://schemas.microsoft.com/office/drawing/2014/main" id="{B36F309D-7BAD-F66F-C528-FDB54A24071D}"/>
              </a:ext>
            </a:extLst>
          </p:cNvPr>
          <p:cNvCxnSpPr>
            <a:cxnSpLocks/>
            <a:stCxn id="2076" idx="2"/>
            <a:endCxn id="2072" idx="3"/>
          </p:cNvCxnSpPr>
          <p:nvPr/>
        </p:nvCxnSpPr>
        <p:spPr>
          <a:xfrm rot="5400000">
            <a:off x="6735063" y="3066260"/>
            <a:ext cx="1929863" cy="196337"/>
          </a:xfrm>
          <a:prstGeom prst="bentConnector2">
            <a:avLst/>
          </a:prstGeom>
          <a:ln w="3175">
            <a:solidFill>
              <a:srgbClr val="00B050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2" name="Connector: Elbow 3251">
            <a:extLst>
              <a:ext uri="{FF2B5EF4-FFF2-40B4-BE49-F238E27FC236}">
                <a16:creationId xmlns:a16="http://schemas.microsoft.com/office/drawing/2014/main" id="{56C92F9E-7B17-0919-C4CE-E0AD8D86CF1E}"/>
              </a:ext>
            </a:extLst>
          </p:cNvPr>
          <p:cNvCxnSpPr>
            <a:cxnSpLocks/>
            <a:stCxn id="2076" idx="2"/>
            <a:endCxn id="3233" idx="3"/>
          </p:cNvCxnSpPr>
          <p:nvPr/>
        </p:nvCxnSpPr>
        <p:spPr>
          <a:xfrm rot="5400000">
            <a:off x="6006015" y="3847936"/>
            <a:ext cx="3440586" cy="143709"/>
          </a:xfrm>
          <a:prstGeom prst="bentConnector2">
            <a:avLst/>
          </a:prstGeom>
          <a:ln w="3175">
            <a:solidFill>
              <a:srgbClr val="00B050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C2067CC5-D43B-A06B-BA0D-1975812FFE67}"/>
              </a:ext>
            </a:extLst>
          </p:cNvPr>
          <p:cNvGrpSpPr/>
          <p:nvPr/>
        </p:nvGrpSpPr>
        <p:grpSpPr>
          <a:xfrm>
            <a:off x="495698" y="5637980"/>
            <a:ext cx="926857" cy="600136"/>
            <a:chOff x="98320" y="5839713"/>
            <a:chExt cx="926857" cy="600136"/>
          </a:xfrm>
        </p:grpSpPr>
        <p:pic>
          <p:nvPicPr>
            <p:cNvPr id="3174" name="Picture 3173">
              <a:extLst>
                <a:ext uri="{FF2B5EF4-FFF2-40B4-BE49-F238E27FC236}">
                  <a16:creationId xmlns:a16="http://schemas.microsoft.com/office/drawing/2014/main" id="{D59DF4B5-0738-ABCD-E7F4-4A68E608E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709" b="1309"/>
            <a:stretch>
              <a:fillRect/>
            </a:stretch>
          </p:blipFill>
          <p:spPr>
            <a:xfrm>
              <a:off x="363749" y="5839713"/>
              <a:ext cx="396000" cy="375312"/>
            </a:xfrm>
            <a:prstGeom prst="rect">
              <a:avLst/>
            </a:prstGeom>
          </p:spPr>
        </p:pic>
        <p:sp>
          <p:nvSpPr>
            <p:cNvPr id="3177" name="TextBox 3176">
              <a:extLst>
                <a:ext uri="{FF2B5EF4-FFF2-40B4-BE49-F238E27FC236}">
                  <a16:creationId xmlns:a16="http://schemas.microsoft.com/office/drawing/2014/main" id="{89B2D155-ADCC-D0C1-447E-330C02218B13}"/>
                </a:ext>
              </a:extLst>
            </p:cNvPr>
            <p:cNvSpPr txBox="1"/>
            <p:nvPr/>
          </p:nvSpPr>
          <p:spPr>
            <a:xfrm>
              <a:off x="98320" y="616285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/>
                <a:t>MS Intune</a:t>
              </a:r>
              <a:endParaRPr lang="en-US" sz="1200" b="1" noProof="0"/>
            </a:p>
          </p:txBody>
        </p:sp>
      </p:grpSp>
      <p:cxnSp>
        <p:nvCxnSpPr>
          <p:cNvPr id="3261" name="Connector: Elbow 3260">
            <a:extLst>
              <a:ext uri="{FF2B5EF4-FFF2-40B4-BE49-F238E27FC236}">
                <a16:creationId xmlns:a16="http://schemas.microsoft.com/office/drawing/2014/main" id="{FB1BDD4F-8A5F-FF4D-3C16-AE676C1FCFA0}"/>
              </a:ext>
            </a:extLst>
          </p:cNvPr>
          <p:cNvCxnSpPr>
            <a:stCxn id="2052" idx="1"/>
            <a:endCxn id="2050" idx="3"/>
          </p:cNvCxnSpPr>
          <p:nvPr/>
        </p:nvCxnSpPr>
        <p:spPr>
          <a:xfrm rot="10800000">
            <a:off x="1139126" y="4887838"/>
            <a:ext cx="396772" cy="337779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8" name="Connector: Elbow 5127">
            <a:extLst>
              <a:ext uri="{FF2B5EF4-FFF2-40B4-BE49-F238E27FC236}">
                <a16:creationId xmlns:a16="http://schemas.microsoft.com/office/drawing/2014/main" id="{B0B4D4B6-2469-CC3F-2C67-F4B2DCAA3AAA}"/>
              </a:ext>
            </a:extLst>
          </p:cNvPr>
          <p:cNvCxnSpPr>
            <a:stCxn id="6" idx="1"/>
            <a:endCxn id="2052" idx="3"/>
          </p:cNvCxnSpPr>
          <p:nvPr/>
        </p:nvCxnSpPr>
        <p:spPr>
          <a:xfrm rot="10800000">
            <a:off x="1895899" y="5225617"/>
            <a:ext cx="453543" cy="2616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TextBox 5130">
            <a:extLst>
              <a:ext uri="{FF2B5EF4-FFF2-40B4-BE49-F238E27FC236}">
                <a16:creationId xmlns:a16="http://schemas.microsoft.com/office/drawing/2014/main" id="{623F60E6-2EF0-3518-4E73-BB0E12AF02DF}"/>
              </a:ext>
            </a:extLst>
          </p:cNvPr>
          <p:cNvSpPr txBox="1">
            <a:spLocks noChangeAspect="1"/>
          </p:cNvSpPr>
          <p:nvPr/>
        </p:nvSpPr>
        <p:spPr>
          <a:xfrm>
            <a:off x="2401920" y="3374312"/>
            <a:ext cx="1116000" cy="246221"/>
          </a:xfrm>
          <a:custGeom>
            <a:avLst/>
            <a:gdLst>
              <a:gd name="csX0" fmla="*/ 0 w 1116000"/>
              <a:gd name="csY0" fmla="*/ 0 h 246221"/>
              <a:gd name="csX1" fmla="*/ 546840 w 1116000"/>
              <a:gd name="csY1" fmla="*/ 0 h 246221"/>
              <a:gd name="csX2" fmla="*/ 1116000 w 1116000"/>
              <a:gd name="csY2" fmla="*/ 0 h 246221"/>
              <a:gd name="csX3" fmla="*/ 1116000 w 1116000"/>
              <a:gd name="csY3" fmla="*/ 246221 h 246221"/>
              <a:gd name="csX4" fmla="*/ 546840 w 1116000"/>
              <a:gd name="csY4" fmla="*/ 246221 h 246221"/>
              <a:gd name="csX5" fmla="*/ 0 w 1116000"/>
              <a:gd name="csY5" fmla="*/ 246221 h 246221"/>
              <a:gd name="csX6" fmla="*/ 0 w 1116000"/>
              <a:gd name="csY6" fmla="*/ 0 h 24622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16000" h="246221" extrusionOk="0">
                <a:moveTo>
                  <a:pt x="0" y="0"/>
                </a:moveTo>
                <a:cubicBezTo>
                  <a:pt x="204843" y="-19869"/>
                  <a:pt x="409173" y="43294"/>
                  <a:pt x="546840" y="0"/>
                </a:cubicBezTo>
                <a:cubicBezTo>
                  <a:pt x="684507" y="-43294"/>
                  <a:pt x="845395" y="10977"/>
                  <a:pt x="1116000" y="0"/>
                </a:cubicBezTo>
                <a:cubicBezTo>
                  <a:pt x="1141994" y="106097"/>
                  <a:pt x="1092755" y="178086"/>
                  <a:pt x="1116000" y="246221"/>
                </a:cubicBezTo>
                <a:cubicBezTo>
                  <a:pt x="843769" y="258160"/>
                  <a:pt x="799665" y="191129"/>
                  <a:pt x="546840" y="246221"/>
                </a:cubicBezTo>
                <a:cubicBezTo>
                  <a:pt x="294015" y="301313"/>
                  <a:pt x="152847" y="195621"/>
                  <a:pt x="0" y="246221"/>
                </a:cubicBezTo>
                <a:cubicBezTo>
                  <a:pt x="-13570" y="185161"/>
                  <a:pt x="27889" y="70289"/>
                  <a:pt x="0" y="0"/>
                </a:cubicBezTo>
                <a:close/>
              </a:path>
            </a:pathLst>
          </a:custGeom>
          <a:noFill/>
          <a:ln w="3175">
            <a:noFill/>
            <a:prstDash val="dash"/>
            <a:extLst>
              <a:ext uri="{C807C97D-BFC1-408E-A445-0C87EB9F89A2}">
                <ask:lineSketchStyleProps xmlns:ask="http://schemas.microsoft.com/office/drawing/2018/sketchyshapes" sd="483811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800" b="1">
                <a:solidFill>
                  <a:schemeClr val="bg1">
                    <a:lumMod val="50000"/>
                  </a:schemeClr>
                </a:solidFill>
              </a:rPr>
              <a:t>Entity Analyzer</a:t>
            </a:r>
          </a:p>
          <a:p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Tool</a:t>
            </a:r>
          </a:p>
        </p:txBody>
      </p:sp>
      <p:pic>
        <p:nvPicPr>
          <p:cNvPr id="3144" name="Picture 3143">
            <a:extLst>
              <a:ext uri="{FF2B5EF4-FFF2-40B4-BE49-F238E27FC236}">
                <a16:creationId xmlns:a16="http://schemas.microsoft.com/office/drawing/2014/main" id="{25258D00-AEF6-C041-5175-C7E60E1490F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7414" y="3012841"/>
            <a:ext cx="360000" cy="375000"/>
          </a:xfrm>
          <a:prstGeom prst="rect">
            <a:avLst/>
          </a:prstGeom>
        </p:spPr>
      </p:pic>
      <p:sp>
        <p:nvSpPr>
          <p:cNvPr id="3147" name="TextBox 3146">
            <a:extLst>
              <a:ext uri="{FF2B5EF4-FFF2-40B4-BE49-F238E27FC236}">
                <a16:creationId xmlns:a16="http://schemas.microsoft.com/office/drawing/2014/main" id="{A2B6981C-D911-D38C-0A22-7F69E820C2AC}"/>
              </a:ext>
            </a:extLst>
          </p:cNvPr>
          <p:cNvSpPr txBox="1">
            <a:spLocks noChangeAspect="1"/>
          </p:cNvSpPr>
          <p:nvPr/>
        </p:nvSpPr>
        <p:spPr>
          <a:xfrm>
            <a:off x="5400214" y="3356994"/>
            <a:ext cx="914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Agent </a:t>
            </a:r>
          </a:p>
          <a:p>
            <a:pPr algn="ctr"/>
            <a:r>
              <a:rPr lang="en-US" sz="1000" b="1"/>
              <a:t>Flow</a:t>
            </a:r>
            <a:endParaRPr lang="en-US" sz="1000" b="1" i="1"/>
          </a:p>
        </p:txBody>
      </p: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52F4322D-4666-A43D-6A8F-6CF585C1C69D}"/>
              </a:ext>
            </a:extLst>
          </p:cNvPr>
          <p:cNvGrpSpPr/>
          <p:nvPr/>
        </p:nvGrpSpPr>
        <p:grpSpPr>
          <a:xfrm>
            <a:off x="5193370" y="737570"/>
            <a:ext cx="1080000" cy="369332"/>
            <a:chOff x="4970166" y="846678"/>
            <a:chExt cx="1150552" cy="369332"/>
          </a:xfrm>
        </p:grpSpPr>
        <p:cxnSp>
          <p:nvCxnSpPr>
            <p:cNvPr id="3150" name="Straight Connector 3149">
              <a:extLst>
                <a:ext uri="{FF2B5EF4-FFF2-40B4-BE49-F238E27FC236}">
                  <a16:creationId xmlns:a16="http://schemas.microsoft.com/office/drawing/2014/main" id="{8A6F345F-995F-43FC-9498-232F4671953B}"/>
                </a:ext>
              </a:extLst>
            </p:cNvPr>
            <p:cNvCxnSpPr>
              <a:cxnSpLocks/>
            </p:cNvCxnSpPr>
            <p:nvPr/>
          </p:nvCxnSpPr>
          <p:spPr>
            <a:xfrm>
              <a:off x="4970166" y="1027835"/>
              <a:ext cx="1150552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1" name="TextBox 3150">
              <a:extLst>
                <a:ext uri="{FF2B5EF4-FFF2-40B4-BE49-F238E27FC236}">
                  <a16:creationId xmlns:a16="http://schemas.microsoft.com/office/drawing/2014/main" id="{D056CB82-F3BE-2C57-6DB5-EF6E032CD5F7}"/>
                </a:ext>
              </a:extLst>
            </p:cNvPr>
            <p:cNvSpPr txBox="1"/>
            <p:nvPr/>
          </p:nvSpPr>
          <p:spPr>
            <a:xfrm>
              <a:off x="5054281" y="846678"/>
              <a:ext cx="99714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noProof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Agent Orchestrators</a:t>
              </a:r>
            </a:p>
          </p:txBody>
        </p:sp>
      </p:grpSp>
      <p:sp>
        <p:nvSpPr>
          <p:cNvPr id="3182" name="Rectangle 3181">
            <a:extLst>
              <a:ext uri="{FF2B5EF4-FFF2-40B4-BE49-F238E27FC236}">
                <a16:creationId xmlns:a16="http://schemas.microsoft.com/office/drawing/2014/main" id="{C96E5ADE-7764-9916-D43D-AFAA6BBD2FF0}"/>
              </a:ext>
            </a:extLst>
          </p:cNvPr>
          <p:cNvSpPr/>
          <p:nvPr/>
        </p:nvSpPr>
        <p:spPr bwMode="auto">
          <a:xfrm>
            <a:off x="6176986" y="3488956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21" name="TextBox 3220">
            <a:extLst>
              <a:ext uri="{FF2B5EF4-FFF2-40B4-BE49-F238E27FC236}">
                <a16:creationId xmlns:a16="http://schemas.microsoft.com/office/drawing/2014/main" id="{91B8398A-F5BB-C8AD-0258-C164A44377F5}"/>
              </a:ext>
            </a:extLst>
          </p:cNvPr>
          <p:cNvSpPr txBox="1"/>
          <p:nvPr/>
        </p:nvSpPr>
        <p:spPr>
          <a:xfrm>
            <a:off x="7006942" y="4907174"/>
            <a:ext cx="67553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b="1" noProof="0"/>
              <a:t>Power Automate</a:t>
            </a:r>
            <a:endParaRPr lang="en-US" sz="1000" noProof="0"/>
          </a:p>
        </p:txBody>
      </p:sp>
      <p:pic>
        <p:nvPicPr>
          <p:cNvPr id="6146" name="Picture 2" descr="Power BI Desktop - Download">
            <a:extLst>
              <a:ext uri="{FF2B5EF4-FFF2-40B4-BE49-F238E27FC236}">
                <a16:creationId xmlns:a16="http://schemas.microsoft.com/office/drawing/2014/main" id="{8671E79C-7441-5D75-1405-325D58B5B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06" y="49272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8" name="Picture 3237">
            <a:extLst>
              <a:ext uri="{FF2B5EF4-FFF2-40B4-BE49-F238E27FC236}">
                <a16:creationId xmlns:a16="http://schemas.microsoft.com/office/drawing/2014/main" id="{A25B322E-9E98-A5ED-21E6-46354CCBFE58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t="7116" b="5000"/>
          <a:stretch>
            <a:fillRect/>
          </a:stretch>
        </p:blipFill>
        <p:spPr>
          <a:xfrm>
            <a:off x="5532004" y="4928981"/>
            <a:ext cx="485720" cy="365295"/>
          </a:xfrm>
          <a:prstGeom prst="rect">
            <a:avLst/>
          </a:prstGeom>
        </p:spPr>
      </p:pic>
      <p:sp>
        <p:nvSpPr>
          <p:cNvPr id="3240" name="TextBox 3239">
            <a:extLst>
              <a:ext uri="{FF2B5EF4-FFF2-40B4-BE49-F238E27FC236}">
                <a16:creationId xmlns:a16="http://schemas.microsoft.com/office/drawing/2014/main" id="{F7C7600A-43CB-F0AC-25B4-C3DF5C77AF50}"/>
              </a:ext>
            </a:extLst>
          </p:cNvPr>
          <p:cNvSpPr txBox="1">
            <a:spLocks noChangeAspect="1"/>
          </p:cNvSpPr>
          <p:nvPr/>
        </p:nvSpPr>
        <p:spPr>
          <a:xfrm>
            <a:off x="5869264" y="5064820"/>
            <a:ext cx="504000" cy="8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Flow</a:t>
            </a:r>
            <a:endParaRPr lang="en-US" sz="1000" b="1" i="1"/>
          </a:p>
        </p:txBody>
      </p:sp>
      <p:pic>
        <p:nvPicPr>
          <p:cNvPr id="5126" name="Picture 5125">
            <a:extLst>
              <a:ext uri="{FF2B5EF4-FFF2-40B4-BE49-F238E27FC236}">
                <a16:creationId xmlns:a16="http://schemas.microsoft.com/office/drawing/2014/main" id="{762A2620-45A1-90AE-76E5-BA1FF43704BC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7414" y="2065849"/>
            <a:ext cx="360000" cy="360000"/>
          </a:xfrm>
          <a:prstGeom prst="rect">
            <a:avLst/>
          </a:prstGeom>
        </p:spPr>
      </p:pic>
      <p:sp>
        <p:nvSpPr>
          <p:cNvPr id="5129" name="TextBox 5128">
            <a:extLst>
              <a:ext uri="{FF2B5EF4-FFF2-40B4-BE49-F238E27FC236}">
                <a16:creationId xmlns:a16="http://schemas.microsoft.com/office/drawing/2014/main" id="{FBD4F603-4FAC-4335-24AC-EDE6B18E983A}"/>
              </a:ext>
            </a:extLst>
          </p:cNvPr>
          <p:cNvSpPr txBox="1">
            <a:spLocks noChangeAspect="1"/>
          </p:cNvSpPr>
          <p:nvPr/>
        </p:nvSpPr>
        <p:spPr>
          <a:xfrm>
            <a:off x="5560732" y="2384631"/>
            <a:ext cx="5933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Workflow</a:t>
            </a:r>
            <a:endParaRPr lang="en-US" sz="1000" b="1" i="1"/>
          </a:p>
        </p:txBody>
      </p:sp>
      <p:grpSp>
        <p:nvGrpSpPr>
          <p:cNvPr id="5183" name="Group 5182">
            <a:extLst>
              <a:ext uri="{FF2B5EF4-FFF2-40B4-BE49-F238E27FC236}">
                <a16:creationId xmlns:a16="http://schemas.microsoft.com/office/drawing/2014/main" id="{891A0932-AFB1-3E53-3508-FDF0E819D1AA}"/>
              </a:ext>
            </a:extLst>
          </p:cNvPr>
          <p:cNvGrpSpPr/>
          <p:nvPr/>
        </p:nvGrpSpPr>
        <p:grpSpPr>
          <a:xfrm>
            <a:off x="372267" y="1776100"/>
            <a:ext cx="1173719" cy="682399"/>
            <a:chOff x="321783" y="1895368"/>
            <a:chExt cx="1173719" cy="682399"/>
          </a:xfrm>
        </p:grpSpPr>
        <p:sp>
          <p:nvSpPr>
            <p:cNvPr id="5159" name="TextBox 5158">
              <a:extLst>
                <a:ext uri="{FF2B5EF4-FFF2-40B4-BE49-F238E27FC236}">
                  <a16:creationId xmlns:a16="http://schemas.microsoft.com/office/drawing/2014/main" id="{235A18D3-E051-AE98-7ABF-AD9E5BCA33A8}"/>
                </a:ext>
              </a:extLst>
            </p:cNvPr>
            <p:cNvSpPr txBox="1"/>
            <p:nvPr/>
          </p:nvSpPr>
          <p:spPr>
            <a:xfrm>
              <a:off x="321783" y="2300768"/>
              <a:ext cx="11737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noProof="0"/>
                <a:t>Sentinel SIEM</a:t>
              </a:r>
              <a:endParaRPr lang="en-US" sz="1200" noProof="0"/>
            </a:p>
          </p:txBody>
        </p:sp>
        <p:pic>
          <p:nvPicPr>
            <p:cNvPr id="5165" name="Picture 5164">
              <a:extLst>
                <a:ext uri="{FF2B5EF4-FFF2-40B4-BE49-F238E27FC236}">
                  <a16:creationId xmlns:a16="http://schemas.microsoft.com/office/drawing/2014/main" id="{63C1826E-DB55-BD9D-7A0B-9EF831588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28642" y="1895368"/>
              <a:ext cx="360000" cy="440899"/>
            </a:xfrm>
            <a:prstGeom prst="rect">
              <a:avLst/>
            </a:prstGeom>
          </p:spPr>
        </p:pic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93682CDE-EF4C-CEC1-A2D1-E3914E034B56}"/>
              </a:ext>
            </a:extLst>
          </p:cNvPr>
          <p:cNvGrpSpPr/>
          <p:nvPr/>
        </p:nvGrpSpPr>
        <p:grpSpPr>
          <a:xfrm>
            <a:off x="514453" y="3020602"/>
            <a:ext cx="889346" cy="837665"/>
            <a:chOff x="463969" y="3139870"/>
            <a:chExt cx="889346" cy="837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00ADAC-9734-331A-7216-874D10BC373E}"/>
                </a:ext>
              </a:extLst>
            </p:cNvPr>
            <p:cNvSpPr txBox="1"/>
            <p:nvPr/>
          </p:nvSpPr>
          <p:spPr>
            <a:xfrm>
              <a:off x="463969" y="3515870"/>
              <a:ext cx="889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noProof="0"/>
                <a:t>Sentinel</a:t>
              </a:r>
            </a:p>
            <a:p>
              <a:pPr algn="ctr"/>
              <a:r>
                <a:rPr lang="en-US" sz="1200" b="1"/>
                <a:t>Data Lake</a:t>
              </a:r>
              <a:endParaRPr lang="en-US" sz="1200" b="1" noProof="0"/>
            </a:p>
          </p:txBody>
        </p:sp>
        <p:pic>
          <p:nvPicPr>
            <p:cNvPr id="5167" name="Picture 5166">
              <a:extLst>
                <a:ext uri="{FF2B5EF4-FFF2-40B4-BE49-F238E27FC236}">
                  <a16:creationId xmlns:a16="http://schemas.microsoft.com/office/drawing/2014/main" id="{DEF7EB87-BEF8-F140-78E3-12771053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28642" y="3139870"/>
              <a:ext cx="360000" cy="440899"/>
            </a:xfrm>
            <a:prstGeom prst="rect">
              <a:avLst/>
            </a:prstGeom>
          </p:spPr>
        </p:pic>
      </p:grpSp>
      <p:sp>
        <p:nvSpPr>
          <p:cNvPr id="5174" name="Left Bracket 5173">
            <a:extLst>
              <a:ext uri="{FF2B5EF4-FFF2-40B4-BE49-F238E27FC236}">
                <a16:creationId xmlns:a16="http://schemas.microsoft.com/office/drawing/2014/main" id="{F9E0ADCF-93A0-946B-BB22-E9BFB7A83299}"/>
              </a:ext>
            </a:extLst>
          </p:cNvPr>
          <p:cNvSpPr/>
          <p:nvPr/>
        </p:nvSpPr>
        <p:spPr>
          <a:xfrm rot="10800000">
            <a:off x="1409299" y="1098591"/>
            <a:ext cx="159188" cy="1403921"/>
          </a:xfrm>
          <a:prstGeom prst="leftBracket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D0638998-CFDF-2B8B-41D6-0A3C0329A294}"/>
              </a:ext>
            </a:extLst>
          </p:cNvPr>
          <p:cNvGrpSpPr/>
          <p:nvPr/>
        </p:nvGrpSpPr>
        <p:grpSpPr>
          <a:xfrm>
            <a:off x="4247681" y="421348"/>
            <a:ext cx="1150552" cy="369332"/>
            <a:chOff x="3709517" y="591416"/>
            <a:chExt cx="1150552" cy="369332"/>
          </a:xfrm>
        </p:grpSpPr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6424943F-CA9A-2167-480D-7773DAC4EADE}"/>
                </a:ext>
              </a:extLst>
            </p:cNvPr>
            <p:cNvCxnSpPr>
              <a:cxnSpLocks/>
            </p:cNvCxnSpPr>
            <p:nvPr/>
          </p:nvCxnSpPr>
          <p:spPr>
            <a:xfrm>
              <a:off x="3709517" y="781251"/>
              <a:ext cx="1150552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4C60E9EA-5535-C4F9-1B69-46B1B7A5CFC9}"/>
                </a:ext>
              </a:extLst>
            </p:cNvPr>
            <p:cNvSpPr txBox="1"/>
            <p:nvPr/>
          </p:nvSpPr>
          <p:spPr>
            <a:xfrm>
              <a:off x="3793632" y="591416"/>
              <a:ext cx="98232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noProof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AI Environments</a:t>
              </a:r>
            </a:p>
          </p:txBody>
        </p:sp>
      </p:grpSp>
      <p:cxnSp>
        <p:nvCxnSpPr>
          <p:cNvPr id="2079" name="Connector: Elbow 2078">
            <a:extLst>
              <a:ext uri="{FF2B5EF4-FFF2-40B4-BE49-F238E27FC236}">
                <a16:creationId xmlns:a16="http://schemas.microsoft.com/office/drawing/2014/main" id="{AEA01102-526F-175F-8CA8-D7D0044CBFCC}"/>
              </a:ext>
            </a:extLst>
          </p:cNvPr>
          <p:cNvCxnSpPr>
            <a:cxnSpLocks/>
            <a:stCxn id="3231" idx="2"/>
            <a:endCxn id="3098" idx="1"/>
          </p:cNvCxnSpPr>
          <p:nvPr/>
        </p:nvCxnSpPr>
        <p:spPr>
          <a:xfrm rot="5400000" flipH="1">
            <a:off x="1325967" y="1373833"/>
            <a:ext cx="3902056" cy="4995738"/>
          </a:xfrm>
          <a:prstGeom prst="bentConnector4">
            <a:avLst>
              <a:gd name="adj1" fmla="val -20960"/>
              <a:gd name="adj2" fmla="val 112101"/>
            </a:avLst>
          </a:prstGeom>
          <a:ln w="19050"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Connector: Elbow 2091">
            <a:extLst>
              <a:ext uri="{FF2B5EF4-FFF2-40B4-BE49-F238E27FC236}">
                <a16:creationId xmlns:a16="http://schemas.microsoft.com/office/drawing/2014/main" id="{71937EB1-FE44-98DE-17DC-01BE129A4185}"/>
              </a:ext>
            </a:extLst>
          </p:cNvPr>
          <p:cNvCxnSpPr>
            <a:cxnSpLocks/>
            <a:stCxn id="6163" idx="2"/>
            <a:endCxn id="5165" idx="1"/>
          </p:cNvCxnSpPr>
          <p:nvPr/>
        </p:nvCxnSpPr>
        <p:spPr>
          <a:xfrm rot="5400000" flipH="1">
            <a:off x="3266382" y="-490705"/>
            <a:ext cx="2930539" cy="7905051"/>
          </a:xfrm>
          <a:prstGeom prst="bentConnector4">
            <a:avLst>
              <a:gd name="adj1" fmla="val -55417"/>
              <a:gd name="adj2" fmla="val 105784"/>
            </a:avLst>
          </a:prstGeom>
          <a:ln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7" name="Connector: Elbow 2106">
            <a:extLst>
              <a:ext uri="{FF2B5EF4-FFF2-40B4-BE49-F238E27FC236}">
                <a16:creationId xmlns:a16="http://schemas.microsoft.com/office/drawing/2014/main" id="{2397C4C0-9FE5-CC93-5002-7D4884048C8F}"/>
              </a:ext>
            </a:extLst>
          </p:cNvPr>
          <p:cNvCxnSpPr>
            <a:stCxn id="3231" idx="1"/>
            <a:endCxn id="2096" idx="0"/>
          </p:cNvCxnSpPr>
          <p:nvPr/>
        </p:nvCxnSpPr>
        <p:spPr>
          <a:xfrm rot="10800000" flipV="1">
            <a:off x="5208272" y="5640083"/>
            <a:ext cx="386592" cy="246162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1" name="Connector: Elbow 2110">
            <a:extLst>
              <a:ext uri="{FF2B5EF4-FFF2-40B4-BE49-F238E27FC236}">
                <a16:creationId xmlns:a16="http://schemas.microsoft.com/office/drawing/2014/main" id="{EDDE6467-766F-45C5-2551-20AC45EAEDBA}"/>
              </a:ext>
            </a:extLst>
          </p:cNvPr>
          <p:cNvCxnSpPr>
            <a:cxnSpLocks/>
            <a:stCxn id="3231" idx="1"/>
            <a:endCxn id="3105" idx="0"/>
          </p:cNvCxnSpPr>
          <p:nvPr/>
        </p:nvCxnSpPr>
        <p:spPr>
          <a:xfrm rot="10800000" flipV="1">
            <a:off x="4663764" y="5640082"/>
            <a:ext cx="931101" cy="247877"/>
          </a:xfrm>
          <a:prstGeom prst="bentConnector2">
            <a:avLst/>
          </a:prstGeom>
          <a:ln>
            <a:solidFill>
              <a:srgbClr val="C03BC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5" name="Connector: Elbow 6144">
            <a:extLst>
              <a:ext uri="{FF2B5EF4-FFF2-40B4-BE49-F238E27FC236}">
                <a16:creationId xmlns:a16="http://schemas.microsoft.com/office/drawing/2014/main" id="{E3977B0E-7EFB-C7EA-0B41-8843147C1FF9}"/>
              </a:ext>
            </a:extLst>
          </p:cNvPr>
          <p:cNvCxnSpPr>
            <a:cxnSpLocks/>
            <a:stCxn id="3238" idx="1"/>
            <a:endCxn id="2096" idx="0"/>
          </p:cNvCxnSpPr>
          <p:nvPr/>
        </p:nvCxnSpPr>
        <p:spPr>
          <a:xfrm rot="10800000" flipV="1">
            <a:off x="5208272" y="5111629"/>
            <a:ext cx="323732" cy="774616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0" name="Connector: Elbow 6149">
            <a:extLst>
              <a:ext uri="{FF2B5EF4-FFF2-40B4-BE49-F238E27FC236}">
                <a16:creationId xmlns:a16="http://schemas.microsoft.com/office/drawing/2014/main" id="{943D85FE-A1FD-B29E-80BC-F5EEF8A0E464}"/>
              </a:ext>
            </a:extLst>
          </p:cNvPr>
          <p:cNvCxnSpPr>
            <a:cxnSpLocks/>
            <a:stCxn id="3238" idx="1"/>
            <a:endCxn id="3105" idx="0"/>
          </p:cNvCxnSpPr>
          <p:nvPr/>
        </p:nvCxnSpPr>
        <p:spPr>
          <a:xfrm rot="10800000" flipV="1">
            <a:off x="4663764" y="5111628"/>
            <a:ext cx="868241" cy="776331"/>
          </a:xfrm>
          <a:prstGeom prst="bentConnector2">
            <a:avLst/>
          </a:prstGeom>
          <a:ln>
            <a:solidFill>
              <a:srgbClr val="C03BC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6" name="TextBox 6155">
            <a:extLst>
              <a:ext uri="{FF2B5EF4-FFF2-40B4-BE49-F238E27FC236}">
                <a16:creationId xmlns:a16="http://schemas.microsoft.com/office/drawing/2014/main" id="{80584759-3956-998B-2D95-C91315ECCD4D}"/>
              </a:ext>
            </a:extLst>
          </p:cNvPr>
          <p:cNvSpPr txBox="1"/>
          <p:nvPr/>
        </p:nvSpPr>
        <p:spPr>
          <a:xfrm rot="16200000">
            <a:off x="5574348" y="6058595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/>
              <a:t>Connectors</a:t>
            </a:r>
          </a:p>
        </p:txBody>
      </p:sp>
      <p:sp>
        <p:nvSpPr>
          <p:cNvPr id="6157" name="TextBox 6156">
            <a:extLst>
              <a:ext uri="{FF2B5EF4-FFF2-40B4-BE49-F238E27FC236}">
                <a16:creationId xmlns:a16="http://schemas.microsoft.com/office/drawing/2014/main" id="{9B20983B-6139-7FAF-CC4A-A7094C961D2E}"/>
              </a:ext>
            </a:extLst>
          </p:cNvPr>
          <p:cNvSpPr txBox="1"/>
          <p:nvPr/>
        </p:nvSpPr>
        <p:spPr>
          <a:xfrm rot="16200000">
            <a:off x="8420028" y="5070401"/>
            <a:ext cx="3670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dirty="0"/>
              <a:t>Plug-ins</a:t>
            </a:r>
          </a:p>
        </p:txBody>
      </p:sp>
      <p:grpSp>
        <p:nvGrpSpPr>
          <p:cNvPr id="3119" name="Group 3118">
            <a:extLst>
              <a:ext uri="{FF2B5EF4-FFF2-40B4-BE49-F238E27FC236}">
                <a16:creationId xmlns:a16="http://schemas.microsoft.com/office/drawing/2014/main" id="{65F9AA17-D8D7-7068-5C71-19DE4C188823}"/>
              </a:ext>
            </a:extLst>
          </p:cNvPr>
          <p:cNvGrpSpPr/>
          <p:nvPr/>
        </p:nvGrpSpPr>
        <p:grpSpPr>
          <a:xfrm>
            <a:off x="4904219" y="5750059"/>
            <a:ext cx="603146" cy="760040"/>
            <a:chOff x="4508295" y="5869327"/>
            <a:chExt cx="603146" cy="760040"/>
          </a:xfrm>
        </p:grpSpPr>
        <p:pic>
          <p:nvPicPr>
            <p:cNvPr id="2096" name="Picture 4" descr="Microsoft Copilot Logo Download in SVG Vector or PNG File Format">
              <a:extLst>
                <a:ext uri="{FF2B5EF4-FFF2-40B4-BE49-F238E27FC236}">
                  <a16:creationId xmlns:a16="http://schemas.microsoft.com/office/drawing/2014/main" id="{78D5B446-AF59-8FE2-754B-5868237376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0" t="10120" r="5836" b="10831"/>
            <a:stretch>
              <a:fillRect/>
            </a:stretch>
          </p:blipFill>
          <p:spPr bwMode="auto">
            <a:xfrm>
              <a:off x="4655185" y="6005513"/>
              <a:ext cx="314325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8" name="TextBox 2097">
              <a:extLst>
                <a:ext uri="{FF2B5EF4-FFF2-40B4-BE49-F238E27FC236}">
                  <a16:creationId xmlns:a16="http://schemas.microsoft.com/office/drawing/2014/main" id="{11050929-3E8B-7569-6DB9-AA75DA7AFBFC}"/>
                </a:ext>
              </a:extLst>
            </p:cNvPr>
            <p:cNvSpPr txBox="1"/>
            <p:nvPr/>
          </p:nvSpPr>
          <p:spPr>
            <a:xfrm>
              <a:off x="4508295" y="6229257"/>
              <a:ext cx="603146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b="1" noProof="0"/>
                <a:t>Security Copilot</a:t>
              </a:r>
              <a:endParaRPr lang="en-US" sz="1000" noProof="0"/>
            </a:p>
          </p:txBody>
        </p:sp>
        <p:grpSp>
          <p:nvGrpSpPr>
            <p:cNvPr id="6177" name="Group 6176">
              <a:extLst>
                <a:ext uri="{FF2B5EF4-FFF2-40B4-BE49-F238E27FC236}">
                  <a16:creationId xmlns:a16="http://schemas.microsoft.com/office/drawing/2014/main" id="{51DF07E0-A4BF-60D1-094B-8F6B4874D56F}"/>
                </a:ext>
              </a:extLst>
            </p:cNvPr>
            <p:cNvGrpSpPr/>
            <p:nvPr/>
          </p:nvGrpSpPr>
          <p:grpSpPr>
            <a:xfrm>
              <a:off x="4578894" y="5869327"/>
              <a:ext cx="119082" cy="229515"/>
              <a:chOff x="4147658" y="2026523"/>
              <a:chExt cx="119082" cy="229515"/>
            </a:xfrm>
          </p:grpSpPr>
          <p:pic>
            <p:nvPicPr>
              <p:cNvPr id="6178" name="Picture 28" descr="Human brain icon - vector Stock Vector | Adobe Stock">
                <a:extLst>
                  <a:ext uri="{FF2B5EF4-FFF2-40B4-BE49-F238E27FC236}">
                    <a16:creationId xmlns:a16="http://schemas.microsoft.com/office/drawing/2014/main" id="{FE6BDD0C-47FC-3A36-7398-EA248D199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0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11594" r="15579" b="11594"/>
              <a:stretch>
                <a:fillRect/>
              </a:stretch>
            </p:blipFill>
            <p:spPr bwMode="auto">
              <a:xfrm>
                <a:off x="4147658" y="2026523"/>
                <a:ext cx="108000" cy="121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79" name="TextBox 6178">
                <a:extLst>
                  <a:ext uri="{FF2B5EF4-FFF2-40B4-BE49-F238E27FC236}">
                    <a16:creationId xmlns:a16="http://schemas.microsoft.com/office/drawing/2014/main" id="{FCE4BF83-21D3-5B78-FCF9-5F809049FE32}"/>
                  </a:ext>
                </a:extLst>
              </p:cNvPr>
              <p:cNvSpPr txBox="1"/>
              <p:nvPr/>
            </p:nvSpPr>
            <p:spPr>
              <a:xfrm>
                <a:off x="4151965" y="2102150"/>
                <a:ext cx="114775" cy="15388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sz="400" b="1" spc="40" noProof="0"/>
                  <a:t>LLM</a:t>
                </a:r>
                <a:endParaRPr lang="en-US" sz="600" b="1" spc="40" noProof="0"/>
              </a:p>
            </p:txBody>
          </p:sp>
        </p:grpSp>
      </p:grp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E7153B88-F592-309A-E7B3-070989E31C2E}"/>
              </a:ext>
            </a:extLst>
          </p:cNvPr>
          <p:cNvCxnSpPr>
            <a:cxnSpLocks/>
            <a:stCxn id="2076" idx="2"/>
            <a:endCxn id="2057" idx="3"/>
          </p:cNvCxnSpPr>
          <p:nvPr/>
        </p:nvCxnSpPr>
        <p:spPr>
          <a:xfrm rot="5400000">
            <a:off x="6255966" y="3587339"/>
            <a:ext cx="2930038" cy="154354"/>
          </a:xfrm>
          <a:prstGeom prst="bentConnector2">
            <a:avLst/>
          </a:prstGeom>
          <a:ln w="3175">
            <a:solidFill>
              <a:srgbClr val="00B050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3A923C79-9E93-AFEC-F374-E81A93963254}"/>
              </a:ext>
            </a:extLst>
          </p:cNvPr>
          <p:cNvSpPr/>
          <p:nvPr/>
        </p:nvSpPr>
        <p:spPr bwMode="auto">
          <a:xfrm>
            <a:off x="779126" y="1846480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628D6640-42FA-A722-DD38-40CA117D5CE1}"/>
              </a:ext>
            </a:extLst>
          </p:cNvPr>
          <p:cNvSpPr/>
          <p:nvPr/>
        </p:nvSpPr>
        <p:spPr bwMode="auto">
          <a:xfrm>
            <a:off x="5683656" y="5449556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02" name="Connector: Elbow 3101">
            <a:extLst>
              <a:ext uri="{FF2B5EF4-FFF2-40B4-BE49-F238E27FC236}">
                <a16:creationId xmlns:a16="http://schemas.microsoft.com/office/drawing/2014/main" id="{4249A915-7EE4-8987-8DA0-DBF914659F87}"/>
              </a:ext>
            </a:extLst>
          </p:cNvPr>
          <p:cNvCxnSpPr>
            <a:cxnSpLocks/>
            <a:stCxn id="3099" idx="1"/>
            <a:endCxn id="35" idx="1"/>
          </p:cNvCxnSpPr>
          <p:nvPr/>
        </p:nvCxnSpPr>
        <p:spPr>
          <a:xfrm rot="10800000">
            <a:off x="5513272" y="2685392"/>
            <a:ext cx="170385" cy="2838358"/>
          </a:xfrm>
          <a:prstGeom prst="bentConnector3">
            <a:avLst>
              <a:gd name="adj1" fmla="val 235409"/>
            </a:avLst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0" name="Group 3119">
            <a:extLst>
              <a:ext uri="{FF2B5EF4-FFF2-40B4-BE49-F238E27FC236}">
                <a16:creationId xmlns:a16="http://schemas.microsoft.com/office/drawing/2014/main" id="{E305BE6B-11F4-FEC7-5C64-DE6AD0ED8734}"/>
              </a:ext>
            </a:extLst>
          </p:cNvPr>
          <p:cNvGrpSpPr/>
          <p:nvPr/>
        </p:nvGrpSpPr>
        <p:grpSpPr>
          <a:xfrm>
            <a:off x="4306477" y="5750059"/>
            <a:ext cx="673933" cy="760040"/>
            <a:chOff x="3819113" y="5869327"/>
            <a:chExt cx="673933" cy="760040"/>
          </a:xfrm>
        </p:grpSpPr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2D8AD41E-ED5F-6683-F94A-8A4493732F0C}"/>
                </a:ext>
              </a:extLst>
            </p:cNvPr>
            <p:cNvSpPr txBox="1"/>
            <p:nvPr/>
          </p:nvSpPr>
          <p:spPr>
            <a:xfrm>
              <a:off x="3819113" y="6229257"/>
              <a:ext cx="673933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b="1" noProof="0"/>
                <a:t>LLM in Azure</a:t>
              </a:r>
              <a:endParaRPr lang="en-US" sz="1000" noProof="0"/>
            </a:p>
          </p:txBody>
        </p:sp>
        <p:pic>
          <p:nvPicPr>
            <p:cNvPr id="3105" name="Picture 3104">
              <a:extLst>
                <a:ext uri="{FF2B5EF4-FFF2-40B4-BE49-F238E27FC236}">
                  <a16:creationId xmlns:a16="http://schemas.microsoft.com/office/drawing/2014/main" id="{0E194083-6897-29A2-0586-C2BD589EC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44850" y="6007228"/>
              <a:ext cx="263098" cy="267769"/>
            </a:xfrm>
            <a:prstGeom prst="rect">
              <a:avLst/>
            </a:prstGeom>
          </p:spPr>
        </p:pic>
        <p:grpSp>
          <p:nvGrpSpPr>
            <p:cNvPr id="3111" name="Group 3110">
              <a:extLst>
                <a:ext uri="{FF2B5EF4-FFF2-40B4-BE49-F238E27FC236}">
                  <a16:creationId xmlns:a16="http://schemas.microsoft.com/office/drawing/2014/main" id="{12A840C0-64DD-F9E0-DAC4-8CF49A483B05}"/>
                </a:ext>
              </a:extLst>
            </p:cNvPr>
            <p:cNvGrpSpPr/>
            <p:nvPr/>
          </p:nvGrpSpPr>
          <p:grpSpPr>
            <a:xfrm>
              <a:off x="3916906" y="5869327"/>
              <a:ext cx="119082" cy="229515"/>
              <a:chOff x="4147658" y="2026523"/>
              <a:chExt cx="119082" cy="229515"/>
            </a:xfrm>
          </p:grpSpPr>
          <p:pic>
            <p:nvPicPr>
              <p:cNvPr id="3113" name="Picture 28" descr="Human brain icon - vector Stock Vector | Adobe Stock">
                <a:extLst>
                  <a:ext uri="{FF2B5EF4-FFF2-40B4-BE49-F238E27FC236}">
                    <a16:creationId xmlns:a16="http://schemas.microsoft.com/office/drawing/2014/main" id="{A65E6855-CB1F-C23A-6781-161ED5D24A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0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11594" r="15579" b="11594"/>
              <a:stretch>
                <a:fillRect/>
              </a:stretch>
            </p:blipFill>
            <p:spPr bwMode="auto">
              <a:xfrm>
                <a:off x="4147658" y="2026523"/>
                <a:ext cx="108000" cy="121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14" name="TextBox 3113">
                <a:extLst>
                  <a:ext uri="{FF2B5EF4-FFF2-40B4-BE49-F238E27FC236}">
                    <a16:creationId xmlns:a16="http://schemas.microsoft.com/office/drawing/2014/main" id="{54E0FD82-4671-9580-7DCC-6796E67D1666}"/>
                  </a:ext>
                </a:extLst>
              </p:cNvPr>
              <p:cNvSpPr txBox="1"/>
              <p:nvPr/>
            </p:nvSpPr>
            <p:spPr>
              <a:xfrm>
                <a:off x="4151965" y="2102150"/>
                <a:ext cx="114775" cy="15388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sz="400" b="1" spc="40" noProof="0"/>
                  <a:t>LLM</a:t>
                </a:r>
                <a:endParaRPr lang="en-US" sz="600" b="1" spc="40" noProof="0"/>
              </a:p>
            </p:txBody>
          </p:sp>
        </p:grpSp>
      </p:grpSp>
      <p:grpSp>
        <p:nvGrpSpPr>
          <p:cNvPr id="3116" name="Group 3115">
            <a:extLst>
              <a:ext uri="{FF2B5EF4-FFF2-40B4-BE49-F238E27FC236}">
                <a16:creationId xmlns:a16="http://schemas.microsoft.com/office/drawing/2014/main" id="{DFBD56C8-93AB-1A8F-264A-D236B7DC38A0}"/>
              </a:ext>
            </a:extLst>
          </p:cNvPr>
          <p:cNvGrpSpPr/>
          <p:nvPr/>
        </p:nvGrpSpPr>
        <p:grpSpPr>
          <a:xfrm>
            <a:off x="6462874" y="4079556"/>
            <a:ext cx="119082" cy="229515"/>
            <a:chOff x="4147658" y="2026523"/>
            <a:chExt cx="119082" cy="229515"/>
          </a:xfrm>
        </p:grpSpPr>
        <p:pic>
          <p:nvPicPr>
            <p:cNvPr id="3117" name="Picture 28" descr="Human brain icon - vector Stock Vector | Adobe Stock">
              <a:extLst>
                <a:ext uri="{FF2B5EF4-FFF2-40B4-BE49-F238E27FC236}">
                  <a16:creationId xmlns:a16="http://schemas.microsoft.com/office/drawing/2014/main" id="{82045317-EDF9-17A4-4904-21E4F807CF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t="11594" r="15579" b="11594"/>
            <a:stretch>
              <a:fillRect/>
            </a:stretch>
          </p:blipFill>
          <p:spPr bwMode="auto">
            <a:xfrm>
              <a:off x="4147658" y="2026523"/>
              <a:ext cx="108000" cy="1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18" name="TextBox 3117">
              <a:extLst>
                <a:ext uri="{FF2B5EF4-FFF2-40B4-BE49-F238E27FC236}">
                  <a16:creationId xmlns:a16="http://schemas.microsoft.com/office/drawing/2014/main" id="{93F8C6EA-7DDE-622B-DC4B-80B292505E8A}"/>
                </a:ext>
              </a:extLst>
            </p:cNvPr>
            <p:cNvSpPr txBox="1"/>
            <p:nvPr/>
          </p:nvSpPr>
          <p:spPr>
            <a:xfrm>
              <a:off x="4151965" y="2102150"/>
              <a:ext cx="114775" cy="1538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400" b="1" spc="40" noProof="0"/>
                <a:t>LLM</a:t>
              </a:r>
              <a:endParaRPr lang="en-US" sz="600" b="1" spc="40" noProof="0"/>
            </a:p>
          </p:txBody>
        </p:sp>
      </p:grpSp>
      <p:grpSp>
        <p:nvGrpSpPr>
          <p:cNvPr id="3128" name="Group 3127">
            <a:extLst>
              <a:ext uri="{FF2B5EF4-FFF2-40B4-BE49-F238E27FC236}">
                <a16:creationId xmlns:a16="http://schemas.microsoft.com/office/drawing/2014/main" id="{DEFD1F40-5347-8D2A-EA97-E20780518DFE}"/>
              </a:ext>
            </a:extLst>
          </p:cNvPr>
          <p:cNvGrpSpPr/>
          <p:nvPr/>
        </p:nvGrpSpPr>
        <p:grpSpPr>
          <a:xfrm>
            <a:off x="6419604" y="3160264"/>
            <a:ext cx="119082" cy="229515"/>
            <a:chOff x="4147658" y="2026523"/>
            <a:chExt cx="119082" cy="229515"/>
          </a:xfrm>
        </p:grpSpPr>
        <p:pic>
          <p:nvPicPr>
            <p:cNvPr id="3129" name="Picture 28" descr="Human brain icon - vector Stock Vector | Adobe Stock">
              <a:extLst>
                <a:ext uri="{FF2B5EF4-FFF2-40B4-BE49-F238E27FC236}">
                  <a16:creationId xmlns:a16="http://schemas.microsoft.com/office/drawing/2014/main" id="{041A0271-D0E1-3B68-CE0B-CB4CDA135A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t="11594" r="15579" b="11594"/>
            <a:stretch>
              <a:fillRect/>
            </a:stretch>
          </p:blipFill>
          <p:spPr bwMode="auto">
            <a:xfrm>
              <a:off x="4147658" y="2026523"/>
              <a:ext cx="108000" cy="1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31" name="TextBox 3130">
              <a:extLst>
                <a:ext uri="{FF2B5EF4-FFF2-40B4-BE49-F238E27FC236}">
                  <a16:creationId xmlns:a16="http://schemas.microsoft.com/office/drawing/2014/main" id="{1DD18F88-5C64-3911-AAA2-DB660303BFFF}"/>
                </a:ext>
              </a:extLst>
            </p:cNvPr>
            <p:cNvSpPr txBox="1"/>
            <p:nvPr/>
          </p:nvSpPr>
          <p:spPr>
            <a:xfrm>
              <a:off x="4151965" y="2102150"/>
              <a:ext cx="114775" cy="1538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400" b="1" spc="40" noProof="0"/>
                <a:t>LLM</a:t>
              </a:r>
              <a:endParaRPr lang="en-US" sz="600" b="1" spc="40" noProof="0"/>
            </a:p>
          </p:txBody>
        </p:sp>
      </p:grpSp>
      <p:grpSp>
        <p:nvGrpSpPr>
          <p:cNvPr id="6483" name="Group 6482">
            <a:extLst>
              <a:ext uri="{FF2B5EF4-FFF2-40B4-BE49-F238E27FC236}">
                <a16:creationId xmlns:a16="http://schemas.microsoft.com/office/drawing/2014/main" id="{0DC86E92-A408-99FA-E6B3-5960E561E9BC}"/>
              </a:ext>
            </a:extLst>
          </p:cNvPr>
          <p:cNvGrpSpPr/>
          <p:nvPr/>
        </p:nvGrpSpPr>
        <p:grpSpPr>
          <a:xfrm>
            <a:off x="8076336" y="2253785"/>
            <a:ext cx="1503098" cy="1825500"/>
            <a:chOff x="8025852" y="2312093"/>
            <a:chExt cx="1503098" cy="18255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FDC15B-80D9-6A55-C253-16E1910DF4B5}"/>
                </a:ext>
              </a:extLst>
            </p:cNvPr>
            <p:cNvGrpSpPr/>
            <p:nvPr/>
          </p:nvGrpSpPr>
          <p:grpSpPr>
            <a:xfrm>
              <a:off x="8064572" y="2354809"/>
              <a:ext cx="526069" cy="1745385"/>
              <a:chOff x="9802926" y="2295431"/>
              <a:chExt cx="526069" cy="1745385"/>
            </a:xfrm>
          </p:grpSpPr>
          <p:pic>
            <p:nvPicPr>
              <p:cNvPr id="3076" name="Picture 4" descr="Azure App Service: Types, Benefits and Overview">
                <a:extLst>
                  <a:ext uri="{FF2B5EF4-FFF2-40B4-BE49-F238E27FC236}">
                    <a16:creationId xmlns:a16="http://schemas.microsoft.com/office/drawing/2014/main" id="{F5BA09B3-AFED-96B8-A122-B571D2BF59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0723" y="2295431"/>
                <a:ext cx="490475" cy="490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Microsoft Teams Logo, symbol, meaning, history, PNG, brand">
                <a:extLst>
                  <a:ext uri="{FF2B5EF4-FFF2-40B4-BE49-F238E27FC236}">
                    <a16:creationId xmlns:a16="http://schemas.microsoft.com/office/drawing/2014/main" id="{0A0B4B96-A894-7909-4FCE-FE5587F62C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89" r="16989"/>
              <a:stretch>
                <a:fillRect/>
              </a:stretch>
            </p:blipFill>
            <p:spPr bwMode="auto">
              <a:xfrm>
                <a:off x="9802926" y="2927970"/>
                <a:ext cx="526069" cy="44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Microsoft Copilot Logo Download in SVG Vector or PNG File Format">
                <a:extLst>
                  <a:ext uri="{FF2B5EF4-FFF2-40B4-BE49-F238E27FC236}">
                    <a16:creationId xmlns:a16="http://schemas.microsoft.com/office/drawing/2014/main" id="{8D0C5EDE-E25D-61C7-FC0C-878626EE35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2926" y="3514746"/>
                <a:ext cx="526069" cy="526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430F76-1396-0EAE-83AC-F19FADAD2AC8}"/>
                </a:ext>
              </a:extLst>
            </p:cNvPr>
            <p:cNvSpPr txBox="1"/>
            <p:nvPr/>
          </p:nvSpPr>
          <p:spPr>
            <a:xfrm>
              <a:off x="8572845" y="2373045"/>
              <a:ext cx="73694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000" b="1" noProof="0"/>
                <a:t>Other channels</a:t>
              </a:r>
              <a:endParaRPr lang="en-US" sz="1000" noProof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F94A9-6AD3-185D-62F4-2FBA6A505D8D}"/>
                </a:ext>
              </a:extLst>
            </p:cNvPr>
            <p:cNvSpPr txBox="1"/>
            <p:nvPr/>
          </p:nvSpPr>
          <p:spPr>
            <a:xfrm>
              <a:off x="8590641" y="3088337"/>
              <a:ext cx="756000" cy="246221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sz="1000" b="1" noProof="0"/>
                <a:t>MS Teams</a:t>
              </a:r>
              <a:endParaRPr lang="en-US" sz="1000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C498A7-A699-D39C-D206-675549E1EE58}"/>
                </a:ext>
              </a:extLst>
            </p:cNvPr>
            <p:cNvSpPr txBox="1"/>
            <p:nvPr/>
          </p:nvSpPr>
          <p:spPr>
            <a:xfrm>
              <a:off x="8605864" y="3625843"/>
              <a:ext cx="576000" cy="400110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sz="1000" b="1" noProof="0"/>
                <a:t>Copilot Chat</a:t>
              </a:r>
              <a:endParaRPr lang="en-US" sz="1000" noProof="0"/>
            </a:p>
          </p:txBody>
        </p:sp>
        <p:sp>
          <p:nvSpPr>
            <p:cNvPr id="2102" name="Left Bracket 2101">
              <a:extLst>
                <a:ext uri="{FF2B5EF4-FFF2-40B4-BE49-F238E27FC236}">
                  <a16:creationId xmlns:a16="http://schemas.microsoft.com/office/drawing/2014/main" id="{B527D628-C0A4-4521-5EB5-96531356338A}"/>
                </a:ext>
              </a:extLst>
            </p:cNvPr>
            <p:cNvSpPr/>
            <p:nvPr/>
          </p:nvSpPr>
          <p:spPr>
            <a:xfrm>
              <a:off x="8025852" y="2312093"/>
              <a:ext cx="123514" cy="1825500"/>
            </a:xfrm>
            <a:prstGeom prst="leftBracket">
              <a:avLst/>
            </a:prstGeom>
            <a:ln w="28575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0" name="Straight Arrow Connector 2099">
              <a:extLst>
                <a:ext uri="{FF2B5EF4-FFF2-40B4-BE49-F238E27FC236}">
                  <a16:creationId xmlns:a16="http://schemas.microsoft.com/office/drawing/2014/main" id="{A1BBB406-003D-0F3D-BF53-09CA496991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950" y="2550564"/>
              <a:ext cx="360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11" name="Group 6210">
              <a:extLst>
                <a:ext uri="{FF2B5EF4-FFF2-40B4-BE49-F238E27FC236}">
                  <a16:creationId xmlns:a16="http://schemas.microsoft.com/office/drawing/2014/main" id="{D60D491D-77C4-C59F-E423-F36F308360B0}"/>
                </a:ext>
              </a:extLst>
            </p:cNvPr>
            <p:cNvGrpSpPr/>
            <p:nvPr/>
          </p:nvGrpSpPr>
          <p:grpSpPr>
            <a:xfrm>
              <a:off x="8468497" y="3556976"/>
              <a:ext cx="119082" cy="229515"/>
              <a:chOff x="4147658" y="2026523"/>
              <a:chExt cx="119082" cy="229515"/>
            </a:xfrm>
          </p:grpSpPr>
          <p:pic>
            <p:nvPicPr>
              <p:cNvPr id="6212" name="Picture 28" descr="Human brain icon - vector Stock Vector | Adobe Stock">
                <a:extLst>
                  <a:ext uri="{FF2B5EF4-FFF2-40B4-BE49-F238E27FC236}">
                    <a16:creationId xmlns:a16="http://schemas.microsoft.com/office/drawing/2014/main" id="{31577C0B-04EB-88CD-11B2-AF853F821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0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11594" r="15579" b="11594"/>
              <a:stretch>
                <a:fillRect/>
              </a:stretch>
            </p:blipFill>
            <p:spPr bwMode="auto">
              <a:xfrm>
                <a:off x="4147658" y="2026523"/>
                <a:ext cx="108000" cy="121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13" name="TextBox 6212">
                <a:extLst>
                  <a:ext uri="{FF2B5EF4-FFF2-40B4-BE49-F238E27FC236}">
                    <a16:creationId xmlns:a16="http://schemas.microsoft.com/office/drawing/2014/main" id="{5B319C6F-4EE2-BFED-C9B4-18F89A033728}"/>
                  </a:ext>
                </a:extLst>
              </p:cNvPr>
              <p:cNvSpPr txBox="1"/>
              <p:nvPr/>
            </p:nvSpPr>
            <p:spPr>
              <a:xfrm>
                <a:off x="4151965" y="2102150"/>
                <a:ext cx="114775" cy="15388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sz="400" b="1" spc="40" noProof="0"/>
                  <a:t>LLM</a:t>
                </a:r>
                <a:endParaRPr lang="en-US" sz="600" b="1" spc="40" noProof="0"/>
              </a:p>
            </p:txBody>
          </p:sp>
        </p:grpSp>
      </p:grpSp>
      <p:grpSp>
        <p:nvGrpSpPr>
          <p:cNvPr id="6214" name="Group 6213">
            <a:extLst>
              <a:ext uri="{FF2B5EF4-FFF2-40B4-BE49-F238E27FC236}">
                <a16:creationId xmlns:a16="http://schemas.microsoft.com/office/drawing/2014/main" id="{92DB30B7-E19D-0C83-46BA-A9488119299C}"/>
              </a:ext>
            </a:extLst>
          </p:cNvPr>
          <p:cNvGrpSpPr/>
          <p:nvPr/>
        </p:nvGrpSpPr>
        <p:grpSpPr>
          <a:xfrm>
            <a:off x="8404830" y="4375637"/>
            <a:ext cx="119082" cy="229515"/>
            <a:chOff x="4147658" y="2026523"/>
            <a:chExt cx="119082" cy="229515"/>
          </a:xfrm>
        </p:grpSpPr>
        <p:pic>
          <p:nvPicPr>
            <p:cNvPr id="6215" name="Picture 28" descr="Human brain icon - vector Stock Vector | Adobe Stock">
              <a:extLst>
                <a:ext uri="{FF2B5EF4-FFF2-40B4-BE49-F238E27FC236}">
                  <a16:creationId xmlns:a16="http://schemas.microsoft.com/office/drawing/2014/main" id="{86D7EDA1-04BB-EF40-1657-A140685D6D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t="11594" r="15579" b="11594"/>
            <a:stretch>
              <a:fillRect/>
            </a:stretch>
          </p:blipFill>
          <p:spPr bwMode="auto">
            <a:xfrm>
              <a:off x="4147658" y="2026523"/>
              <a:ext cx="108000" cy="1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16" name="TextBox 6215">
              <a:extLst>
                <a:ext uri="{FF2B5EF4-FFF2-40B4-BE49-F238E27FC236}">
                  <a16:creationId xmlns:a16="http://schemas.microsoft.com/office/drawing/2014/main" id="{B35A8EA8-C5BF-AEC4-CE13-B35D2C3F46B1}"/>
                </a:ext>
              </a:extLst>
            </p:cNvPr>
            <p:cNvSpPr txBox="1"/>
            <p:nvPr/>
          </p:nvSpPr>
          <p:spPr>
            <a:xfrm>
              <a:off x="4151965" y="2102150"/>
              <a:ext cx="114775" cy="1538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400" b="1" spc="40" noProof="0"/>
                <a:t>LLM</a:t>
              </a:r>
              <a:endParaRPr lang="en-US" sz="600" b="1" spc="40" noProof="0"/>
            </a:p>
          </p:txBody>
        </p:sp>
      </p:grpSp>
      <p:grpSp>
        <p:nvGrpSpPr>
          <p:cNvPr id="6217" name="Group 6216">
            <a:extLst>
              <a:ext uri="{FF2B5EF4-FFF2-40B4-BE49-F238E27FC236}">
                <a16:creationId xmlns:a16="http://schemas.microsoft.com/office/drawing/2014/main" id="{CE1F3783-7053-CC0B-93BD-1CD14F6233C8}"/>
              </a:ext>
            </a:extLst>
          </p:cNvPr>
          <p:cNvGrpSpPr/>
          <p:nvPr/>
        </p:nvGrpSpPr>
        <p:grpSpPr>
          <a:xfrm>
            <a:off x="7006942" y="1280104"/>
            <a:ext cx="119082" cy="229515"/>
            <a:chOff x="4147658" y="2026523"/>
            <a:chExt cx="119082" cy="229515"/>
          </a:xfrm>
        </p:grpSpPr>
        <p:pic>
          <p:nvPicPr>
            <p:cNvPr id="6218" name="Picture 28" descr="Human brain icon - vector Stock Vector | Adobe Stock">
              <a:extLst>
                <a:ext uri="{FF2B5EF4-FFF2-40B4-BE49-F238E27FC236}">
                  <a16:creationId xmlns:a16="http://schemas.microsoft.com/office/drawing/2014/main" id="{62263E24-9D56-3B00-27C7-8F1ADAA6C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t="11594" r="15579" b="11594"/>
            <a:stretch>
              <a:fillRect/>
            </a:stretch>
          </p:blipFill>
          <p:spPr bwMode="auto">
            <a:xfrm>
              <a:off x="4147658" y="2026523"/>
              <a:ext cx="108000" cy="1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19" name="TextBox 6218">
              <a:extLst>
                <a:ext uri="{FF2B5EF4-FFF2-40B4-BE49-F238E27FC236}">
                  <a16:creationId xmlns:a16="http://schemas.microsoft.com/office/drawing/2014/main" id="{5552CD68-38DA-C223-FF51-6BDCA23F5ADB}"/>
                </a:ext>
              </a:extLst>
            </p:cNvPr>
            <p:cNvSpPr txBox="1"/>
            <p:nvPr/>
          </p:nvSpPr>
          <p:spPr>
            <a:xfrm>
              <a:off x="4151965" y="2102150"/>
              <a:ext cx="114775" cy="1538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400" b="1" spc="40" noProof="0"/>
                <a:t>LLM</a:t>
              </a:r>
              <a:endParaRPr lang="en-US" sz="600" b="1" spc="40" noProof="0"/>
            </a:p>
          </p:txBody>
        </p:sp>
      </p:grpSp>
      <p:sp>
        <p:nvSpPr>
          <p:cNvPr id="6222" name="Rectangle 6221">
            <a:extLst>
              <a:ext uri="{FF2B5EF4-FFF2-40B4-BE49-F238E27FC236}">
                <a16:creationId xmlns:a16="http://schemas.microsoft.com/office/drawing/2014/main" id="{393C7901-3D61-8BB1-6DD1-78BDE982B56A}"/>
              </a:ext>
            </a:extLst>
          </p:cNvPr>
          <p:cNvSpPr/>
          <p:nvPr/>
        </p:nvSpPr>
        <p:spPr bwMode="auto">
          <a:xfrm>
            <a:off x="779126" y="1159598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227" name="Connector: Elbow 6226">
            <a:extLst>
              <a:ext uri="{FF2B5EF4-FFF2-40B4-BE49-F238E27FC236}">
                <a16:creationId xmlns:a16="http://schemas.microsoft.com/office/drawing/2014/main" id="{BB4DA4A1-B47A-AA26-A497-0BACC36980F3}"/>
              </a:ext>
            </a:extLst>
          </p:cNvPr>
          <p:cNvCxnSpPr>
            <a:cxnSpLocks/>
            <a:stCxn id="6163" idx="2"/>
            <a:endCxn id="6222" idx="1"/>
          </p:cNvCxnSpPr>
          <p:nvPr/>
        </p:nvCxnSpPr>
        <p:spPr>
          <a:xfrm rot="5400000" flipH="1">
            <a:off x="2885003" y="-872084"/>
            <a:ext cx="3693297" cy="7905051"/>
          </a:xfrm>
          <a:prstGeom prst="bentConnector4">
            <a:avLst>
              <a:gd name="adj1" fmla="val -43844"/>
              <a:gd name="adj2" fmla="val 105784"/>
            </a:avLst>
          </a:prstGeom>
          <a:ln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30" name="TextBox 6229">
            <a:extLst>
              <a:ext uri="{FF2B5EF4-FFF2-40B4-BE49-F238E27FC236}">
                <a16:creationId xmlns:a16="http://schemas.microsoft.com/office/drawing/2014/main" id="{FFD55285-67DA-C615-EEFD-95D9AFAE31E0}"/>
              </a:ext>
            </a:extLst>
          </p:cNvPr>
          <p:cNvSpPr txBox="1"/>
          <p:nvPr/>
        </p:nvSpPr>
        <p:spPr>
          <a:xfrm rot="16200000">
            <a:off x="355375" y="3970601"/>
            <a:ext cx="2628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/>
              <a:t>Alerts</a:t>
            </a:r>
          </a:p>
        </p:txBody>
      </p:sp>
      <p:cxnSp>
        <p:nvCxnSpPr>
          <p:cNvPr id="6249" name="Connector: Elbow 6248">
            <a:extLst>
              <a:ext uri="{FF2B5EF4-FFF2-40B4-BE49-F238E27FC236}">
                <a16:creationId xmlns:a16="http://schemas.microsoft.com/office/drawing/2014/main" id="{513B5F57-1193-0837-B3C7-AE8E24DB531F}"/>
              </a:ext>
            </a:extLst>
          </p:cNvPr>
          <p:cNvCxnSpPr>
            <a:stCxn id="2098" idx="3"/>
          </p:cNvCxnSpPr>
          <p:nvPr/>
        </p:nvCxnSpPr>
        <p:spPr>
          <a:xfrm>
            <a:off x="5507365" y="6310044"/>
            <a:ext cx="67535" cy="239294"/>
          </a:xfrm>
          <a:prstGeom prst="bentConnector2">
            <a:avLst/>
          </a:prstGeom>
          <a:ln>
            <a:solidFill>
              <a:srgbClr val="00B05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50" name="TextBox 6249">
            <a:extLst>
              <a:ext uri="{FF2B5EF4-FFF2-40B4-BE49-F238E27FC236}">
                <a16:creationId xmlns:a16="http://schemas.microsoft.com/office/drawing/2014/main" id="{F93352B8-FE9D-B12A-EC9D-D0608BBF599C}"/>
              </a:ext>
            </a:extLst>
          </p:cNvPr>
          <p:cNvSpPr txBox="1"/>
          <p:nvPr/>
        </p:nvSpPr>
        <p:spPr>
          <a:xfrm rot="16200000">
            <a:off x="5348460" y="6042039"/>
            <a:ext cx="3670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/>
              <a:t>Plug-ins</a:t>
            </a:r>
          </a:p>
        </p:txBody>
      </p:sp>
      <p:cxnSp>
        <p:nvCxnSpPr>
          <p:cNvPr id="6258" name="Connector: Elbow 6257">
            <a:extLst>
              <a:ext uri="{FF2B5EF4-FFF2-40B4-BE49-F238E27FC236}">
                <a16:creationId xmlns:a16="http://schemas.microsoft.com/office/drawing/2014/main" id="{766E73B3-C03A-EE24-93BB-999A351A2216}"/>
              </a:ext>
            </a:extLst>
          </p:cNvPr>
          <p:cNvCxnSpPr>
            <a:cxnSpLocks/>
            <a:stCxn id="2058" idx="1"/>
          </p:cNvCxnSpPr>
          <p:nvPr/>
        </p:nvCxnSpPr>
        <p:spPr>
          <a:xfrm rot="10800000" flipV="1">
            <a:off x="3424209" y="1556323"/>
            <a:ext cx="3235859" cy="307775"/>
          </a:xfrm>
          <a:prstGeom prst="bentConnector3">
            <a:avLst>
              <a:gd name="adj1" fmla="val 938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1" name="Connector: Elbow 6260">
            <a:extLst>
              <a:ext uri="{FF2B5EF4-FFF2-40B4-BE49-F238E27FC236}">
                <a16:creationId xmlns:a16="http://schemas.microsoft.com/office/drawing/2014/main" id="{82737367-31E3-9076-1BDE-A61242E30B07}"/>
              </a:ext>
            </a:extLst>
          </p:cNvPr>
          <p:cNvCxnSpPr>
            <a:cxnSpLocks/>
            <a:stCxn id="2058" idx="1"/>
            <a:endCxn id="6336" idx="3"/>
          </p:cNvCxnSpPr>
          <p:nvPr/>
        </p:nvCxnSpPr>
        <p:spPr>
          <a:xfrm rot="10800000" flipV="1">
            <a:off x="3423265" y="1556324"/>
            <a:ext cx="3236802" cy="821130"/>
          </a:xfrm>
          <a:prstGeom prst="bentConnector3">
            <a:avLst>
              <a:gd name="adj1" fmla="val 93876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4" name="Connector: Elbow 6263">
            <a:extLst>
              <a:ext uri="{FF2B5EF4-FFF2-40B4-BE49-F238E27FC236}">
                <a16:creationId xmlns:a16="http://schemas.microsoft.com/office/drawing/2014/main" id="{1E65F937-077C-0988-1F4D-AF925F6FBDC2}"/>
              </a:ext>
            </a:extLst>
          </p:cNvPr>
          <p:cNvCxnSpPr>
            <a:cxnSpLocks/>
            <a:stCxn id="2058" idx="1"/>
            <a:endCxn id="6345" idx="3"/>
          </p:cNvCxnSpPr>
          <p:nvPr/>
        </p:nvCxnSpPr>
        <p:spPr>
          <a:xfrm rot="10800000" flipV="1">
            <a:off x="3423265" y="1556324"/>
            <a:ext cx="3236802" cy="1320248"/>
          </a:xfrm>
          <a:prstGeom prst="bentConnector3">
            <a:avLst>
              <a:gd name="adj1" fmla="val 93817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6" name="Connector: Elbow 6275">
            <a:extLst>
              <a:ext uri="{FF2B5EF4-FFF2-40B4-BE49-F238E27FC236}">
                <a16:creationId xmlns:a16="http://schemas.microsoft.com/office/drawing/2014/main" id="{6FAA5C00-C88A-B67D-846E-9C1354E11FD4}"/>
              </a:ext>
            </a:extLst>
          </p:cNvPr>
          <p:cNvCxnSpPr>
            <a:cxnSpLocks/>
            <a:stCxn id="2058" idx="1"/>
            <a:endCxn id="6360" idx="3"/>
          </p:cNvCxnSpPr>
          <p:nvPr/>
        </p:nvCxnSpPr>
        <p:spPr>
          <a:xfrm rot="10800000" flipV="1">
            <a:off x="3423265" y="1556323"/>
            <a:ext cx="3236802" cy="3745817"/>
          </a:xfrm>
          <a:prstGeom prst="bentConnector3">
            <a:avLst>
              <a:gd name="adj1" fmla="val 93847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9" name="Connector: Elbow 6278">
            <a:extLst>
              <a:ext uri="{FF2B5EF4-FFF2-40B4-BE49-F238E27FC236}">
                <a16:creationId xmlns:a16="http://schemas.microsoft.com/office/drawing/2014/main" id="{B87DD4EC-539A-D283-8073-86A6489D7C77}"/>
              </a:ext>
            </a:extLst>
          </p:cNvPr>
          <p:cNvCxnSpPr>
            <a:cxnSpLocks/>
            <a:stCxn id="2077" idx="1"/>
            <a:endCxn id="6337" idx="3"/>
          </p:cNvCxnSpPr>
          <p:nvPr/>
        </p:nvCxnSpPr>
        <p:spPr>
          <a:xfrm rot="10800000">
            <a:off x="3423266" y="2449105"/>
            <a:ext cx="2406515" cy="126536"/>
          </a:xfrm>
          <a:prstGeom prst="bentConnector3">
            <a:avLst>
              <a:gd name="adj1" fmla="val 58840"/>
            </a:avLst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6" name="Connector: Elbow 6285">
            <a:extLst>
              <a:ext uri="{FF2B5EF4-FFF2-40B4-BE49-F238E27FC236}">
                <a16:creationId xmlns:a16="http://schemas.microsoft.com/office/drawing/2014/main" id="{E5AAADC5-EB07-78CB-09B9-71E6B0607AD5}"/>
              </a:ext>
            </a:extLst>
          </p:cNvPr>
          <p:cNvCxnSpPr>
            <a:cxnSpLocks/>
            <a:stCxn id="2077" idx="1"/>
            <a:endCxn id="6346" idx="3"/>
          </p:cNvCxnSpPr>
          <p:nvPr/>
        </p:nvCxnSpPr>
        <p:spPr>
          <a:xfrm rot="10800000" flipV="1">
            <a:off x="3423266" y="2575641"/>
            <a:ext cx="2406515" cy="372582"/>
          </a:xfrm>
          <a:prstGeom prst="bentConnector3">
            <a:avLst>
              <a:gd name="adj1" fmla="val 58839"/>
            </a:avLst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8" name="Connector: Elbow 6287">
            <a:extLst>
              <a:ext uri="{FF2B5EF4-FFF2-40B4-BE49-F238E27FC236}">
                <a16:creationId xmlns:a16="http://schemas.microsoft.com/office/drawing/2014/main" id="{33C424BC-787A-0A39-1631-838A587D108C}"/>
              </a:ext>
            </a:extLst>
          </p:cNvPr>
          <p:cNvCxnSpPr>
            <a:cxnSpLocks/>
            <a:stCxn id="2077" idx="1"/>
            <a:endCxn id="6362" idx="3"/>
          </p:cNvCxnSpPr>
          <p:nvPr/>
        </p:nvCxnSpPr>
        <p:spPr>
          <a:xfrm rot="10800000" flipV="1">
            <a:off x="3423266" y="2575640"/>
            <a:ext cx="2406515" cy="2870983"/>
          </a:xfrm>
          <a:prstGeom prst="bentConnector3">
            <a:avLst>
              <a:gd name="adj1" fmla="val 58839"/>
            </a:avLst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5" name="Connector: Elbow 6294">
            <a:extLst>
              <a:ext uri="{FF2B5EF4-FFF2-40B4-BE49-F238E27FC236}">
                <a16:creationId xmlns:a16="http://schemas.microsoft.com/office/drawing/2014/main" id="{BE1EE6A3-8367-2D9A-8099-FD2313AEC4E9}"/>
              </a:ext>
            </a:extLst>
          </p:cNvPr>
          <p:cNvCxnSpPr>
            <a:cxnSpLocks/>
            <a:stCxn id="6426" idx="1"/>
            <a:endCxn id="6338" idx="3"/>
          </p:cNvCxnSpPr>
          <p:nvPr/>
        </p:nvCxnSpPr>
        <p:spPr>
          <a:xfrm rot="10800000">
            <a:off x="3423265" y="2521937"/>
            <a:ext cx="2350100" cy="1159514"/>
          </a:xfrm>
          <a:prstGeom prst="bentConnector3">
            <a:avLst>
              <a:gd name="adj1" fmla="val 66258"/>
            </a:avLst>
          </a:prstGeom>
          <a:ln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7" name="Connector: Elbow 6296">
            <a:extLst>
              <a:ext uri="{FF2B5EF4-FFF2-40B4-BE49-F238E27FC236}">
                <a16:creationId xmlns:a16="http://schemas.microsoft.com/office/drawing/2014/main" id="{6C18EC96-C309-3732-2768-6F60ED2DFAC7}"/>
              </a:ext>
            </a:extLst>
          </p:cNvPr>
          <p:cNvCxnSpPr>
            <a:cxnSpLocks/>
            <a:endCxn id="6347" idx="3"/>
          </p:cNvCxnSpPr>
          <p:nvPr/>
        </p:nvCxnSpPr>
        <p:spPr>
          <a:xfrm rot="10800000">
            <a:off x="3423266" y="3021055"/>
            <a:ext cx="2339493" cy="661426"/>
          </a:xfrm>
          <a:prstGeom prst="bentConnector3">
            <a:avLst>
              <a:gd name="adj1" fmla="val 66172"/>
            </a:avLst>
          </a:prstGeom>
          <a:ln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1" name="Connector: Elbow 6300">
            <a:extLst>
              <a:ext uri="{FF2B5EF4-FFF2-40B4-BE49-F238E27FC236}">
                <a16:creationId xmlns:a16="http://schemas.microsoft.com/office/drawing/2014/main" id="{2249F69E-776F-FC3E-E2F0-16F5FF2ADCBB}"/>
              </a:ext>
            </a:extLst>
          </p:cNvPr>
          <p:cNvCxnSpPr>
            <a:cxnSpLocks/>
            <a:stCxn id="50" idx="1"/>
            <a:endCxn id="6339" idx="3"/>
          </p:cNvCxnSpPr>
          <p:nvPr/>
        </p:nvCxnSpPr>
        <p:spPr>
          <a:xfrm rot="10800000">
            <a:off x="3423265" y="2593695"/>
            <a:ext cx="2704042" cy="1742102"/>
          </a:xfrm>
          <a:prstGeom prst="bentConnector3">
            <a:avLst>
              <a:gd name="adj1" fmla="val 78063"/>
            </a:avLst>
          </a:prstGeom>
          <a:ln>
            <a:solidFill>
              <a:srgbClr val="FF5C3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4" name="Connector: Elbow 6303">
            <a:extLst>
              <a:ext uri="{FF2B5EF4-FFF2-40B4-BE49-F238E27FC236}">
                <a16:creationId xmlns:a16="http://schemas.microsoft.com/office/drawing/2014/main" id="{4508A90F-A758-8029-B200-C858A6B180FF}"/>
              </a:ext>
            </a:extLst>
          </p:cNvPr>
          <p:cNvCxnSpPr>
            <a:cxnSpLocks/>
            <a:stCxn id="50" idx="1"/>
            <a:endCxn id="6348" idx="3"/>
          </p:cNvCxnSpPr>
          <p:nvPr/>
        </p:nvCxnSpPr>
        <p:spPr>
          <a:xfrm rot="10800000">
            <a:off x="3423265" y="3092813"/>
            <a:ext cx="2704042" cy="1242984"/>
          </a:xfrm>
          <a:prstGeom prst="bentConnector3">
            <a:avLst>
              <a:gd name="adj1" fmla="val 78121"/>
            </a:avLst>
          </a:prstGeom>
          <a:ln>
            <a:solidFill>
              <a:srgbClr val="FF5C3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33" name="Group 6332">
            <a:extLst>
              <a:ext uri="{FF2B5EF4-FFF2-40B4-BE49-F238E27FC236}">
                <a16:creationId xmlns:a16="http://schemas.microsoft.com/office/drawing/2014/main" id="{72B0270D-C612-9761-62BD-3A8FE4F9B374}"/>
              </a:ext>
            </a:extLst>
          </p:cNvPr>
          <p:cNvGrpSpPr/>
          <p:nvPr/>
        </p:nvGrpSpPr>
        <p:grpSpPr>
          <a:xfrm>
            <a:off x="3264305" y="1828236"/>
            <a:ext cx="158960" cy="288000"/>
            <a:chOff x="3838300" y="1085213"/>
            <a:chExt cx="138712" cy="595548"/>
          </a:xfrm>
        </p:grpSpPr>
        <p:sp>
          <p:nvSpPr>
            <p:cNvPr id="6329" name="Rectangle 6328">
              <a:extLst>
                <a:ext uri="{FF2B5EF4-FFF2-40B4-BE49-F238E27FC236}">
                  <a16:creationId xmlns:a16="http://schemas.microsoft.com/office/drawing/2014/main" id="{505F44D8-004F-45F7-6669-529087918EAB}"/>
                </a:ext>
              </a:extLst>
            </p:cNvPr>
            <p:cNvSpPr/>
            <p:nvPr/>
          </p:nvSpPr>
          <p:spPr bwMode="auto">
            <a:xfrm>
              <a:off x="3838300" y="108521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30" name="Rectangle 6329">
              <a:extLst>
                <a:ext uri="{FF2B5EF4-FFF2-40B4-BE49-F238E27FC236}">
                  <a16:creationId xmlns:a16="http://schemas.microsoft.com/office/drawing/2014/main" id="{608FE35D-FA38-9D04-9547-D01A539E3164}"/>
                </a:ext>
              </a:extLst>
            </p:cNvPr>
            <p:cNvSpPr/>
            <p:nvPr/>
          </p:nvSpPr>
          <p:spPr bwMode="auto">
            <a:xfrm>
              <a:off x="3838300" y="1233379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31" name="Rectangle 6330">
              <a:extLst>
                <a:ext uri="{FF2B5EF4-FFF2-40B4-BE49-F238E27FC236}">
                  <a16:creationId xmlns:a16="http://schemas.microsoft.com/office/drawing/2014/main" id="{F239E1C5-88E3-B940-2660-B0333D72F0D7}"/>
                </a:ext>
              </a:extLst>
            </p:cNvPr>
            <p:cNvSpPr/>
            <p:nvPr/>
          </p:nvSpPr>
          <p:spPr bwMode="auto">
            <a:xfrm>
              <a:off x="3838300" y="1383985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32" name="Rectangle 6331">
              <a:extLst>
                <a:ext uri="{FF2B5EF4-FFF2-40B4-BE49-F238E27FC236}">
                  <a16:creationId xmlns:a16="http://schemas.microsoft.com/office/drawing/2014/main" id="{9C3E5D8A-EDF6-DC12-6300-97EC87AE2181}"/>
                </a:ext>
              </a:extLst>
            </p:cNvPr>
            <p:cNvSpPr/>
            <p:nvPr/>
          </p:nvSpPr>
          <p:spPr bwMode="auto">
            <a:xfrm>
              <a:off x="3838300" y="153237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335" name="Group 6334">
            <a:extLst>
              <a:ext uri="{FF2B5EF4-FFF2-40B4-BE49-F238E27FC236}">
                <a16:creationId xmlns:a16="http://schemas.microsoft.com/office/drawing/2014/main" id="{D06B514F-5583-26B7-5428-2111086D3C86}"/>
              </a:ext>
            </a:extLst>
          </p:cNvPr>
          <p:cNvGrpSpPr/>
          <p:nvPr/>
        </p:nvGrpSpPr>
        <p:grpSpPr>
          <a:xfrm>
            <a:off x="3264305" y="2341574"/>
            <a:ext cx="158960" cy="288000"/>
            <a:chOff x="3838300" y="1085213"/>
            <a:chExt cx="138712" cy="595548"/>
          </a:xfrm>
        </p:grpSpPr>
        <p:sp>
          <p:nvSpPr>
            <p:cNvPr id="6336" name="Rectangle 6335">
              <a:extLst>
                <a:ext uri="{FF2B5EF4-FFF2-40B4-BE49-F238E27FC236}">
                  <a16:creationId xmlns:a16="http://schemas.microsoft.com/office/drawing/2014/main" id="{14056348-BC1B-EEDD-5C44-4C7CA4F164C9}"/>
                </a:ext>
              </a:extLst>
            </p:cNvPr>
            <p:cNvSpPr/>
            <p:nvPr/>
          </p:nvSpPr>
          <p:spPr bwMode="auto">
            <a:xfrm>
              <a:off x="3838300" y="108521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37" name="Rectangle 6336">
              <a:extLst>
                <a:ext uri="{FF2B5EF4-FFF2-40B4-BE49-F238E27FC236}">
                  <a16:creationId xmlns:a16="http://schemas.microsoft.com/office/drawing/2014/main" id="{4882030B-8EE0-EC09-00DA-D590783424FD}"/>
                </a:ext>
              </a:extLst>
            </p:cNvPr>
            <p:cNvSpPr/>
            <p:nvPr/>
          </p:nvSpPr>
          <p:spPr bwMode="auto">
            <a:xfrm>
              <a:off x="3838300" y="1233379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38" name="Rectangle 6337">
              <a:extLst>
                <a:ext uri="{FF2B5EF4-FFF2-40B4-BE49-F238E27FC236}">
                  <a16:creationId xmlns:a16="http://schemas.microsoft.com/office/drawing/2014/main" id="{53F5B60D-4E68-B513-06C0-7350CF6A8C50}"/>
                </a:ext>
              </a:extLst>
            </p:cNvPr>
            <p:cNvSpPr/>
            <p:nvPr/>
          </p:nvSpPr>
          <p:spPr bwMode="auto">
            <a:xfrm>
              <a:off x="3838300" y="1383985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39" name="Rectangle 6338">
              <a:extLst>
                <a:ext uri="{FF2B5EF4-FFF2-40B4-BE49-F238E27FC236}">
                  <a16:creationId xmlns:a16="http://schemas.microsoft.com/office/drawing/2014/main" id="{C3C18DA1-3A34-1FE7-8024-EC78296F771B}"/>
                </a:ext>
              </a:extLst>
            </p:cNvPr>
            <p:cNvSpPr/>
            <p:nvPr/>
          </p:nvSpPr>
          <p:spPr bwMode="auto">
            <a:xfrm>
              <a:off x="3838300" y="153237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344" name="Group 6343">
            <a:extLst>
              <a:ext uri="{FF2B5EF4-FFF2-40B4-BE49-F238E27FC236}">
                <a16:creationId xmlns:a16="http://schemas.microsoft.com/office/drawing/2014/main" id="{7E14C8E6-FA32-9FCC-E9EE-CDF0279E998F}"/>
              </a:ext>
            </a:extLst>
          </p:cNvPr>
          <p:cNvGrpSpPr/>
          <p:nvPr/>
        </p:nvGrpSpPr>
        <p:grpSpPr>
          <a:xfrm>
            <a:off x="3264305" y="2840692"/>
            <a:ext cx="158960" cy="288000"/>
            <a:chOff x="3838300" y="1085213"/>
            <a:chExt cx="138712" cy="595548"/>
          </a:xfrm>
        </p:grpSpPr>
        <p:sp>
          <p:nvSpPr>
            <p:cNvPr id="6345" name="Rectangle 6344">
              <a:extLst>
                <a:ext uri="{FF2B5EF4-FFF2-40B4-BE49-F238E27FC236}">
                  <a16:creationId xmlns:a16="http://schemas.microsoft.com/office/drawing/2014/main" id="{0BC70553-ADAF-99FE-F455-C704D67A093A}"/>
                </a:ext>
              </a:extLst>
            </p:cNvPr>
            <p:cNvSpPr/>
            <p:nvPr/>
          </p:nvSpPr>
          <p:spPr bwMode="auto">
            <a:xfrm>
              <a:off x="3838300" y="108521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46" name="Rectangle 6345">
              <a:extLst>
                <a:ext uri="{FF2B5EF4-FFF2-40B4-BE49-F238E27FC236}">
                  <a16:creationId xmlns:a16="http://schemas.microsoft.com/office/drawing/2014/main" id="{4C4E80E0-C5CE-455F-C6A9-239550EBF6AA}"/>
                </a:ext>
              </a:extLst>
            </p:cNvPr>
            <p:cNvSpPr/>
            <p:nvPr/>
          </p:nvSpPr>
          <p:spPr bwMode="auto">
            <a:xfrm>
              <a:off x="3838300" y="1233379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47" name="Rectangle 6346">
              <a:extLst>
                <a:ext uri="{FF2B5EF4-FFF2-40B4-BE49-F238E27FC236}">
                  <a16:creationId xmlns:a16="http://schemas.microsoft.com/office/drawing/2014/main" id="{023BC513-07D8-40F0-CA79-E3F48286D1F1}"/>
                </a:ext>
              </a:extLst>
            </p:cNvPr>
            <p:cNvSpPr/>
            <p:nvPr/>
          </p:nvSpPr>
          <p:spPr bwMode="auto">
            <a:xfrm>
              <a:off x="3838300" y="1383985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48" name="Rectangle 6347">
              <a:extLst>
                <a:ext uri="{FF2B5EF4-FFF2-40B4-BE49-F238E27FC236}">
                  <a16:creationId xmlns:a16="http://schemas.microsoft.com/office/drawing/2014/main" id="{AE5BA39E-D7FD-1B97-F9B2-6D48A77F8565}"/>
                </a:ext>
              </a:extLst>
            </p:cNvPr>
            <p:cNvSpPr/>
            <p:nvPr/>
          </p:nvSpPr>
          <p:spPr bwMode="auto">
            <a:xfrm>
              <a:off x="3838300" y="153237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353" name="Group 6352">
            <a:extLst>
              <a:ext uri="{FF2B5EF4-FFF2-40B4-BE49-F238E27FC236}">
                <a16:creationId xmlns:a16="http://schemas.microsoft.com/office/drawing/2014/main" id="{51BA8192-A61A-31D9-56E4-377123F2F0A2}"/>
              </a:ext>
            </a:extLst>
          </p:cNvPr>
          <p:cNvGrpSpPr/>
          <p:nvPr/>
        </p:nvGrpSpPr>
        <p:grpSpPr>
          <a:xfrm>
            <a:off x="3264305" y="3360713"/>
            <a:ext cx="158960" cy="288000"/>
            <a:chOff x="3838300" y="1085213"/>
            <a:chExt cx="138712" cy="595548"/>
          </a:xfrm>
        </p:grpSpPr>
        <p:sp>
          <p:nvSpPr>
            <p:cNvPr id="6354" name="Rectangle 6353">
              <a:extLst>
                <a:ext uri="{FF2B5EF4-FFF2-40B4-BE49-F238E27FC236}">
                  <a16:creationId xmlns:a16="http://schemas.microsoft.com/office/drawing/2014/main" id="{562E30EF-6AE6-49A3-E0F2-DE4CB5CE0F85}"/>
                </a:ext>
              </a:extLst>
            </p:cNvPr>
            <p:cNvSpPr/>
            <p:nvPr/>
          </p:nvSpPr>
          <p:spPr bwMode="auto">
            <a:xfrm>
              <a:off x="3838300" y="108521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55" name="Rectangle 6354">
              <a:extLst>
                <a:ext uri="{FF2B5EF4-FFF2-40B4-BE49-F238E27FC236}">
                  <a16:creationId xmlns:a16="http://schemas.microsoft.com/office/drawing/2014/main" id="{34F6C302-5610-EA6C-0EF8-B04F2C03A8A1}"/>
                </a:ext>
              </a:extLst>
            </p:cNvPr>
            <p:cNvSpPr/>
            <p:nvPr/>
          </p:nvSpPr>
          <p:spPr bwMode="auto">
            <a:xfrm>
              <a:off x="3838300" y="1233379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56" name="Rectangle 6355">
              <a:extLst>
                <a:ext uri="{FF2B5EF4-FFF2-40B4-BE49-F238E27FC236}">
                  <a16:creationId xmlns:a16="http://schemas.microsoft.com/office/drawing/2014/main" id="{7A816A8B-793B-9E59-9040-FA83D869DDB4}"/>
                </a:ext>
              </a:extLst>
            </p:cNvPr>
            <p:cNvSpPr/>
            <p:nvPr/>
          </p:nvSpPr>
          <p:spPr bwMode="auto">
            <a:xfrm>
              <a:off x="3838300" y="1383985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57" name="Rectangle 6356">
              <a:extLst>
                <a:ext uri="{FF2B5EF4-FFF2-40B4-BE49-F238E27FC236}">
                  <a16:creationId xmlns:a16="http://schemas.microsoft.com/office/drawing/2014/main" id="{55BB99E1-096C-FCA9-EB63-DD653061BA11}"/>
                </a:ext>
              </a:extLst>
            </p:cNvPr>
            <p:cNvSpPr/>
            <p:nvPr/>
          </p:nvSpPr>
          <p:spPr bwMode="auto">
            <a:xfrm>
              <a:off x="3838300" y="153237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359" name="Group 6358">
            <a:extLst>
              <a:ext uri="{FF2B5EF4-FFF2-40B4-BE49-F238E27FC236}">
                <a16:creationId xmlns:a16="http://schemas.microsoft.com/office/drawing/2014/main" id="{209E2BCE-6B5B-5CB3-518A-0E3D0D537FCC}"/>
              </a:ext>
            </a:extLst>
          </p:cNvPr>
          <p:cNvGrpSpPr/>
          <p:nvPr/>
        </p:nvGrpSpPr>
        <p:grpSpPr>
          <a:xfrm>
            <a:off x="3264305" y="5266261"/>
            <a:ext cx="158960" cy="288000"/>
            <a:chOff x="3838300" y="1085213"/>
            <a:chExt cx="138712" cy="595548"/>
          </a:xfrm>
        </p:grpSpPr>
        <p:sp>
          <p:nvSpPr>
            <p:cNvPr id="6360" name="Rectangle 6359">
              <a:extLst>
                <a:ext uri="{FF2B5EF4-FFF2-40B4-BE49-F238E27FC236}">
                  <a16:creationId xmlns:a16="http://schemas.microsoft.com/office/drawing/2014/main" id="{8DED9855-6DA3-F644-DCDA-A13AAA27C1B6}"/>
                </a:ext>
              </a:extLst>
            </p:cNvPr>
            <p:cNvSpPr/>
            <p:nvPr/>
          </p:nvSpPr>
          <p:spPr bwMode="auto">
            <a:xfrm>
              <a:off x="3838300" y="108521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61" name="Rectangle 6360">
              <a:extLst>
                <a:ext uri="{FF2B5EF4-FFF2-40B4-BE49-F238E27FC236}">
                  <a16:creationId xmlns:a16="http://schemas.microsoft.com/office/drawing/2014/main" id="{024AD2B0-2B34-A484-069F-2E01429AA5A1}"/>
                </a:ext>
              </a:extLst>
            </p:cNvPr>
            <p:cNvSpPr/>
            <p:nvPr/>
          </p:nvSpPr>
          <p:spPr bwMode="auto">
            <a:xfrm>
              <a:off x="3838300" y="1233379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62" name="Rectangle 6361">
              <a:extLst>
                <a:ext uri="{FF2B5EF4-FFF2-40B4-BE49-F238E27FC236}">
                  <a16:creationId xmlns:a16="http://schemas.microsoft.com/office/drawing/2014/main" id="{F1DF2550-337F-9497-A634-C06F15178C69}"/>
                </a:ext>
              </a:extLst>
            </p:cNvPr>
            <p:cNvSpPr/>
            <p:nvPr/>
          </p:nvSpPr>
          <p:spPr bwMode="auto">
            <a:xfrm>
              <a:off x="3838300" y="1383985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63" name="Rectangle 6362">
              <a:extLst>
                <a:ext uri="{FF2B5EF4-FFF2-40B4-BE49-F238E27FC236}">
                  <a16:creationId xmlns:a16="http://schemas.microsoft.com/office/drawing/2014/main" id="{6C78141F-FEA2-CB95-1E0B-E7A4E379C386}"/>
                </a:ext>
              </a:extLst>
            </p:cNvPr>
            <p:cNvSpPr/>
            <p:nvPr/>
          </p:nvSpPr>
          <p:spPr bwMode="auto">
            <a:xfrm>
              <a:off x="3838300" y="153237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66" name="Rectangle 6365">
            <a:extLst>
              <a:ext uri="{FF2B5EF4-FFF2-40B4-BE49-F238E27FC236}">
                <a16:creationId xmlns:a16="http://schemas.microsoft.com/office/drawing/2014/main" id="{218EFA18-7973-7A60-C4AD-0CE5480FB692}"/>
              </a:ext>
            </a:extLst>
          </p:cNvPr>
          <p:cNvSpPr/>
          <p:nvPr/>
        </p:nvSpPr>
        <p:spPr bwMode="auto">
          <a:xfrm>
            <a:off x="5694773" y="5505984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370" name="Connector: Elbow 6369">
            <a:extLst>
              <a:ext uri="{FF2B5EF4-FFF2-40B4-BE49-F238E27FC236}">
                <a16:creationId xmlns:a16="http://schemas.microsoft.com/office/drawing/2014/main" id="{7512B821-5C44-687A-2A3D-84EEA62A9224}"/>
              </a:ext>
            </a:extLst>
          </p:cNvPr>
          <p:cNvCxnSpPr>
            <a:stCxn id="6366" idx="1"/>
            <a:endCxn id="6355" idx="3"/>
          </p:cNvCxnSpPr>
          <p:nvPr/>
        </p:nvCxnSpPr>
        <p:spPr>
          <a:xfrm rot="10800000">
            <a:off x="3423265" y="3468244"/>
            <a:ext cx="2271508" cy="2111934"/>
          </a:xfrm>
          <a:prstGeom prst="bentConnector3">
            <a:avLst>
              <a:gd name="adj1" fmla="val 82637"/>
            </a:avLst>
          </a:prstGeom>
          <a:ln>
            <a:solidFill>
              <a:srgbClr val="FFB9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6" name="TextBox 6395">
            <a:extLst>
              <a:ext uri="{FF2B5EF4-FFF2-40B4-BE49-F238E27FC236}">
                <a16:creationId xmlns:a16="http://schemas.microsoft.com/office/drawing/2014/main" id="{E1EAD83C-7AFE-99F3-7908-E00852D1F091}"/>
              </a:ext>
            </a:extLst>
          </p:cNvPr>
          <p:cNvSpPr txBox="1"/>
          <p:nvPr/>
        </p:nvSpPr>
        <p:spPr>
          <a:xfrm rot="16200000">
            <a:off x="694232" y="2499547"/>
            <a:ext cx="4848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/>
              <a:t>Data Mirroring and Ingestion</a:t>
            </a:r>
          </a:p>
        </p:txBody>
      </p:sp>
      <p:sp>
        <p:nvSpPr>
          <p:cNvPr id="6422" name="Rectangle 6421">
            <a:extLst>
              <a:ext uri="{FF2B5EF4-FFF2-40B4-BE49-F238E27FC236}">
                <a16:creationId xmlns:a16="http://schemas.microsoft.com/office/drawing/2014/main" id="{1AED1A86-DF7F-4C7D-99F9-DDFF33E6ABBF}"/>
              </a:ext>
            </a:extLst>
          </p:cNvPr>
          <p:cNvSpPr/>
          <p:nvPr/>
        </p:nvSpPr>
        <p:spPr bwMode="auto">
          <a:xfrm>
            <a:off x="6121264" y="4312591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424" name="Connector: Elbow 6423">
            <a:extLst>
              <a:ext uri="{FF2B5EF4-FFF2-40B4-BE49-F238E27FC236}">
                <a16:creationId xmlns:a16="http://schemas.microsoft.com/office/drawing/2014/main" id="{D677931A-BD0D-8276-6CFC-1850B386F3D6}"/>
              </a:ext>
            </a:extLst>
          </p:cNvPr>
          <p:cNvCxnSpPr>
            <a:stCxn id="6422" idx="1"/>
            <a:endCxn id="2096" idx="0"/>
          </p:cNvCxnSpPr>
          <p:nvPr/>
        </p:nvCxnSpPr>
        <p:spPr>
          <a:xfrm rot="10800000" flipV="1">
            <a:off x="5208272" y="4386785"/>
            <a:ext cx="912992" cy="1499460"/>
          </a:xfrm>
          <a:prstGeom prst="bentConnector2">
            <a:avLst/>
          </a:prstGeom>
          <a:ln>
            <a:solidFill>
              <a:srgbClr val="C03BC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6" name="Rectangle 6425">
            <a:extLst>
              <a:ext uri="{FF2B5EF4-FFF2-40B4-BE49-F238E27FC236}">
                <a16:creationId xmlns:a16="http://schemas.microsoft.com/office/drawing/2014/main" id="{9818E5A6-AF27-8495-4992-C24E5F681E10}"/>
              </a:ext>
            </a:extLst>
          </p:cNvPr>
          <p:cNvSpPr/>
          <p:nvPr/>
        </p:nvSpPr>
        <p:spPr bwMode="auto">
          <a:xfrm>
            <a:off x="5773365" y="3607257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27" name="Rectangle 6426">
            <a:extLst>
              <a:ext uri="{FF2B5EF4-FFF2-40B4-BE49-F238E27FC236}">
                <a16:creationId xmlns:a16="http://schemas.microsoft.com/office/drawing/2014/main" id="{4F5DBF46-DB8F-9C77-A558-91B3008EF750}"/>
              </a:ext>
            </a:extLst>
          </p:cNvPr>
          <p:cNvSpPr/>
          <p:nvPr/>
        </p:nvSpPr>
        <p:spPr bwMode="auto">
          <a:xfrm>
            <a:off x="5663522" y="4977390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431" name="Connector: Elbow 6430">
            <a:extLst>
              <a:ext uri="{FF2B5EF4-FFF2-40B4-BE49-F238E27FC236}">
                <a16:creationId xmlns:a16="http://schemas.microsoft.com/office/drawing/2014/main" id="{0153D9B5-9106-F4EA-FC8E-B3C27453745D}"/>
              </a:ext>
            </a:extLst>
          </p:cNvPr>
          <p:cNvCxnSpPr>
            <a:cxnSpLocks/>
            <a:stCxn id="3238" idx="1"/>
            <a:endCxn id="35" idx="1"/>
          </p:cNvCxnSpPr>
          <p:nvPr/>
        </p:nvCxnSpPr>
        <p:spPr>
          <a:xfrm rot="10800000">
            <a:off x="5513272" y="2685393"/>
            <a:ext cx="18733" cy="2426237"/>
          </a:xfrm>
          <a:prstGeom prst="bentConnector3">
            <a:avLst>
              <a:gd name="adj1" fmla="val 1320306"/>
            </a:avLst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5" name="Rectangle 6434">
            <a:extLst>
              <a:ext uri="{FF2B5EF4-FFF2-40B4-BE49-F238E27FC236}">
                <a16:creationId xmlns:a16="http://schemas.microsoft.com/office/drawing/2014/main" id="{55F87CE6-F09D-BFE2-4D2B-5D9F1B4652A9}"/>
              </a:ext>
            </a:extLst>
          </p:cNvPr>
          <p:cNvSpPr/>
          <p:nvPr/>
        </p:nvSpPr>
        <p:spPr bwMode="auto">
          <a:xfrm>
            <a:off x="6183712" y="4371521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438" name="Straight Arrow Connector 6437">
            <a:extLst>
              <a:ext uri="{FF2B5EF4-FFF2-40B4-BE49-F238E27FC236}">
                <a16:creationId xmlns:a16="http://schemas.microsoft.com/office/drawing/2014/main" id="{8618D3DD-8F9A-D6B2-C9CF-CD9A411EFECE}"/>
              </a:ext>
            </a:extLst>
          </p:cNvPr>
          <p:cNvCxnSpPr/>
          <p:nvPr/>
        </p:nvCxnSpPr>
        <p:spPr>
          <a:xfrm>
            <a:off x="314644" y="5840138"/>
            <a:ext cx="386080" cy="0"/>
          </a:xfrm>
          <a:prstGeom prst="straightConnector1">
            <a:avLst/>
          </a:prstGeom>
          <a:ln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9" name="Straight Arrow Connector 6438">
            <a:extLst>
              <a:ext uri="{FF2B5EF4-FFF2-40B4-BE49-F238E27FC236}">
                <a16:creationId xmlns:a16="http://schemas.microsoft.com/office/drawing/2014/main" id="{5E16E558-BDFB-55C9-7849-C903B9564133}"/>
              </a:ext>
            </a:extLst>
          </p:cNvPr>
          <p:cNvCxnSpPr/>
          <p:nvPr/>
        </p:nvCxnSpPr>
        <p:spPr>
          <a:xfrm>
            <a:off x="314221" y="4912555"/>
            <a:ext cx="386080" cy="0"/>
          </a:xfrm>
          <a:prstGeom prst="straightConnector1">
            <a:avLst/>
          </a:prstGeom>
          <a:ln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0" name="Straight Arrow Connector 6439">
            <a:extLst>
              <a:ext uri="{FF2B5EF4-FFF2-40B4-BE49-F238E27FC236}">
                <a16:creationId xmlns:a16="http://schemas.microsoft.com/office/drawing/2014/main" id="{529A2DD1-A7F9-BCF9-8466-3C3049287A5C}"/>
              </a:ext>
            </a:extLst>
          </p:cNvPr>
          <p:cNvCxnSpPr/>
          <p:nvPr/>
        </p:nvCxnSpPr>
        <p:spPr>
          <a:xfrm>
            <a:off x="314221" y="4278615"/>
            <a:ext cx="386080" cy="0"/>
          </a:xfrm>
          <a:prstGeom prst="straightConnector1">
            <a:avLst/>
          </a:prstGeom>
          <a:ln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4" name="Rectangle 6443">
            <a:extLst>
              <a:ext uri="{FF2B5EF4-FFF2-40B4-BE49-F238E27FC236}">
                <a16:creationId xmlns:a16="http://schemas.microsoft.com/office/drawing/2014/main" id="{0D2FCB6D-4D1A-F507-8BAD-66079865370E}"/>
              </a:ext>
            </a:extLst>
          </p:cNvPr>
          <p:cNvSpPr/>
          <p:nvPr/>
        </p:nvSpPr>
        <p:spPr bwMode="auto">
          <a:xfrm>
            <a:off x="5609006" y="5674342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446" name="Connector: Elbow 6445">
            <a:extLst>
              <a:ext uri="{FF2B5EF4-FFF2-40B4-BE49-F238E27FC236}">
                <a16:creationId xmlns:a16="http://schemas.microsoft.com/office/drawing/2014/main" id="{DA7C3407-64BA-6F12-CC3B-A99AE71A147A}"/>
              </a:ext>
            </a:extLst>
          </p:cNvPr>
          <p:cNvCxnSpPr>
            <a:cxnSpLocks/>
            <a:stCxn id="2096" idx="3"/>
            <a:endCxn id="6444" idx="1"/>
          </p:cNvCxnSpPr>
          <p:nvPr/>
        </p:nvCxnSpPr>
        <p:spPr>
          <a:xfrm flipV="1">
            <a:off x="5365434" y="5748536"/>
            <a:ext cx="243572" cy="28058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1" name="Straight Arrow Connector 6490">
            <a:extLst>
              <a:ext uri="{FF2B5EF4-FFF2-40B4-BE49-F238E27FC236}">
                <a16:creationId xmlns:a16="http://schemas.microsoft.com/office/drawing/2014/main" id="{984A18F6-A11A-C438-D59C-877E6B7BCC13}"/>
              </a:ext>
            </a:extLst>
          </p:cNvPr>
          <p:cNvCxnSpPr>
            <a:cxnSpLocks/>
          </p:cNvCxnSpPr>
          <p:nvPr/>
        </p:nvCxnSpPr>
        <p:spPr>
          <a:xfrm flipV="1">
            <a:off x="2578920" y="3135665"/>
            <a:ext cx="0" cy="2078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94" name="Picture 6493">
            <a:extLst>
              <a:ext uri="{FF2B5EF4-FFF2-40B4-BE49-F238E27FC236}">
                <a16:creationId xmlns:a16="http://schemas.microsoft.com/office/drawing/2014/main" id="{CCFD953C-2BD4-8C86-E7DE-8A2E3D2ACF1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73023" y="3418994"/>
            <a:ext cx="149050" cy="154190"/>
          </a:xfrm>
          <a:prstGeom prst="rect">
            <a:avLst/>
          </a:prstGeom>
        </p:spPr>
      </p:pic>
      <p:pic>
        <p:nvPicPr>
          <p:cNvPr id="6496" name="Picture 12" descr="Class - Homepage">
            <a:extLst>
              <a:ext uri="{FF2B5EF4-FFF2-40B4-BE49-F238E27FC236}">
                <a16:creationId xmlns:a16="http://schemas.microsoft.com/office/drawing/2014/main" id="{9DDB1DB9-8060-2186-0D08-5B2CAB319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85" y="1429496"/>
            <a:ext cx="240930" cy="2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97" name="TextBox 6496">
            <a:extLst>
              <a:ext uri="{FF2B5EF4-FFF2-40B4-BE49-F238E27FC236}">
                <a16:creationId xmlns:a16="http://schemas.microsoft.com/office/drawing/2014/main" id="{693BDE36-599A-1A7D-1FB1-0B18FB74E4ED}"/>
              </a:ext>
            </a:extLst>
          </p:cNvPr>
          <p:cNvSpPr txBox="1">
            <a:spLocks noChangeAspect="1"/>
          </p:cNvSpPr>
          <p:nvPr/>
        </p:nvSpPr>
        <p:spPr>
          <a:xfrm>
            <a:off x="2427594" y="1383241"/>
            <a:ext cx="97200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Agent Creation</a:t>
            </a:r>
          </a:p>
          <a:p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Toolset</a:t>
            </a:r>
          </a:p>
        </p:txBody>
      </p:sp>
      <p:grpSp>
        <p:nvGrpSpPr>
          <p:cNvPr id="6501" name="Group 6500">
            <a:extLst>
              <a:ext uri="{FF2B5EF4-FFF2-40B4-BE49-F238E27FC236}">
                <a16:creationId xmlns:a16="http://schemas.microsoft.com/office/drawing/2014/main" id="{859FA1B4-D5B5-944D-104D-C5F75D045290}"/>
              </a:ext>
            </a:extLst>
          </p:cNvPr>
          <p:cNvGrpSpPr/>
          <p:nvPr/>
        </p:nvGrpSpPr>
        <p:grpSpPr>
          <a:xfrm>
            <a:off x="3265248" y="1448761"/>
            <a:ext cx="158960" cy="288000"/>
            <a:chOff x="3838300" y="1085213"/>
            <a:chExt cx="138712" cy="595548"/>
          </a:xfrm>
        </p:grpSpPr>
        <p:sp>
          <p:nvSpPr>
            <p:cNvPr id="6502" name="Rectangle 6501">
              <a:extLst>
                <a:ext uri="{FF2B5EF4-FFF2-40B4-BE49-F238E27FC236}">
                  <a16:creationId xmlns:a16="http://schemas.microsoft.com/office/drawing/2014/main" id="{D4B03DDC-2906-34EA-3608-71AF49C40ABE}"/>
                </a:ext>
              </a:extLst>
            </p:cNvPr>
            <p:cNvSpPr/>
            <p:nvPr/>
          </p:nvSpPr>
          <p:spPr bwMode="auto">
            <a:xfrm>
              <a:off x="3838300" y="108521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03" name="Rectangle 6502">
              <a:extLst>
                <a:ext uri="{FF2B5EF4-FFF2-40B4-BE49-F238E27FC236}">
                  <a16:creationId xmlns:a16="http://schemas.microsoft.com/office/drawing/2014/main" id="{4471F6FA-D5DB-193E-937B-0C9C31D45CA5}"/>
                </a:ext>
              </a:extLst>
            </p:cNvPr>
            <p:cNvSpPr/>
            <p:nvPr/>
          </p:nvSpPr>
          <p:spPr bwMode="auto">
            <a:xfrm>
              <a:off x="3838300" y="1233379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04" name="Rectangle 6503">
              <a:extLst>
                <a:ext uri="{FF2B5EF4-FFF2-40B4-BE49-F238E27FC236}">
                  <a16:creationId xmlns:a16="http://schemas.microsoft.com/office/drawing/2014/main" id="{147454D6-919A-E11C-F538-389359A308E5}"/>
                </a:ext>
              </a:extLst>
            </p:cNvPr>
            <p:cNvSpPr/>
            <p:nvPr/>
          </p:nvSpPr>
          <p:spPr bwMode="auto">
            <a:xfrm>
              <a:off x="3838300" y="1383985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05" name="Rectangle 6504">
              <a:extLst>
                <a:ext uri="{FF2B5EF4-FFF2-40B4-BE49-F238E27FC236}">
                  <a16:creationId xmlns:a16="http://schemas.microsoft.com/office/drawing/2014/main" id="{AE451646-6E90-2943-EC36-012951D91149}"/>
                </a:ext>
              </a:extLst>
            </p:cNvPr>
            <p:cNvSpPr/>
            <p:nvPr/>
          </p:nvSpPr>
          <p:spPr bwMode="auto">
            <a:xfrm>
              <a:off x="3838300" y="1532373"/>
              <a:ext cx="138712" cy="1483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6507" name="Straight Arrow Connector 6506">
            <a:extLst>
              <a:ext uri="{FF2B5EF4-FFF2-40B4-BE49-F238E27FC236}">
                <a16:creationId xmlns:a16="http://schemas.microsoft.com/office/drawing/2014/main" id="{4060BF8E-F78A-E9B8-2C30-59A4974D6939}"/>
              </a:ext>
            </a:extLst>
          </p:cNvPr>
          <p:cNvCxnSpPr>
            <a:cxnSpLocks/>
            <a:stCxn id="2058" idx="1"/>
            <a:endCxn id="6503" idx="3"/>
          </p:cNvCxnSpPr>
          <p:nvPr/>
        </p:nvCxnSpPr>
        <p:spPr>
          <a:xfrm flipH="1" flipV="1">
            <a:off x="3424208" y="1556292"/>
            <a:ext cx="3235859" cy="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11" name="Picture 4" descr="Microsoft Copilot Logo Download in SVG Vector or PNG File Format">
            <a:extLst>
              <a:ext uri="{FF2B5EF4-FFF2-40B4-BE49-F238E27FC236}">
                <a16:creationId xmlns:a16="http://schemas.microsoft.com/office/drawing/2014/main" id="{2B96323C-56FB-66BD-6DE2-258FF0D48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00" y="695924"/>
            <a:ext cx="361487" cy="3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12" name="TextBox 6511">
            <a:extLst>
              <a:ext uri="{FF2B5EF4-FFF2-40B4-BE49-F238E27FC236}">
                <a16:creationId xmlns:a16="http://schemas.microsoft.com/office/drawing/2014/main" id="{92031A21-D24C-6A13-3D89-3258696135CE}"/>
              </a:ext>
            </a:extLst>
          </p:cNvPr>
          <p:cNvSpPr txBox="1"/>
          <p:nvPr/>
        </p:nvSpPr>
        <p:spPr>
          <a:xfrm>
            <a:off x="426564" y="676612"/>
            <a:ext cx="60314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000" b="1" noProof="0">
                <a:solidFill>
                  <a:schemeClr val="bg1">
                    <a:lumMod val="50000"/>
                  </a:schemeClr>
                </a:solidFill>
              </a:rPr>
              <a:t>Security Copilot</a:t>
            </a:r>
            <a:endParaRPr lang="en-US" sz="1000" noProof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514" name="Connector: Elbow 6513">
            <a:extLst>
              <a:ext uri="{FF2B5EF4-FFF2-40B4-BE49-F238E27FC236}">
                <a16:creationId xmlns:a16="http://schemas.microsoft.com/office/drawing/2014/main" id="{42020A8F-93FA-4B6A-5FB4-15EC3CD33C82}"/>
              </a:ext>
            </a:extLst>
          </p:cNvPr>
          <p:cNvCxnSpPr>
            <a:cxnSpLocks/>
            <a:stCxn id="6496" idx="1"/>
            <a:endCxn id="6511" idx="3"/>
          </p:cNvCxnSpPr>
          <p:nvPr/>
        </p:nvCxnSpPr>
        <p:spPr>
          <a:xfrm rot="10800000">
            <a:off x="1410387" y="876668"/>
            <a:ext cx="700598" cy="66046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5" name="Connector: Elbow 6524">
            <a:extLst>
              <a:ext uri="{FF2B5EF4-FFF2-40B4-BE49-F238E27FC236}">
                <a16:creationId xmlns:a16="http://schemas.microsoft.com/office/drawing/2014/main" id="{642B4578-100F-64A2-D614-0AE3046B4760}"/>
              </a:ext>
            </a:extLst>
          </p:cNvPr>
          <p:cNvCxnSpPr>
            <a:cxnSpLocks/>
            <a:stCxn id="40" idx="1"/>
            <a:endCxn id="2096" idx="0"/>
          </p:cNvCxnSpPr>
          <p:nvPr/>
        </p:nvCxnSpPr>
        <p:spPr>
          <a:xfrm rot="10800000" flipV="1">
            <a:off x="5208272" y="2828229"/>
            <a:ext cx="304998" cy="3058015"/>
          </a:xfrm>
          <a:prstGeom prst="bentConnector2">
            <a:avLst/>
          </a:prstGeom>
          <a:ln>
            <a:solidFill>
              <a:srgbClr val="C03BC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29" name="Rectangle 6528">
            <a:extLst>
              <a:ext uri="{FF2B5EF4-FFF2-40B4-BE49-F238E27FC236}">
                <a16:creationId xmlns:a16="http://schemas.microsoft.com/office/drawing/2014/main" id="{8897A386-FB09-246C-557E-2AC725BED953}"/>
              </a:ext>
            </a:extLst>
          </p:cNvPr>
          <p:cNvSpPr/>
          <p:nvPr/>
        </p:nvSpPr>
        <p:spPr bwMode="auto">
          <a:xfrm>
            <a:off x="5550349" y="3053027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39" name="Rectangle 6538">
            <a:extLst>
              <a:ext uri="{FF2B5EF4-FFF2-40B4-BE49-F238E27FC236}">
                <a16:creationId xmlns:a16="http://schemas.microsoft.com/office/drawing/2014/main" id="{B4D4EBEC-7E9D-F939-2161-9ACDD262D834}"/>
              </a:ext>
            </a:extLst>
          </p:cNvPr>
          <p:cNvSpPr/>
          <p:nvPr/>
        </p:nvSpPr>
        <p:spPr bwMode="auto">
          <a:xfrm>
            <a:off x="5563817" y="5160978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DB7854-E831-744A-CCBE-96AACF409463}"/>
              </a:ext>
            </a:extLst>
          </p:cNvPr>
          <p:cNvGrpSpPr/>
          <p:nvPr/>
        </p:nvGrpSpPr>
        <p:grpSpPr>
          <a:xfrm>
            <a:off x="6407965" y="2227954"/>
            <a:ext cx="119082" cy="229515"/>
            <a:chOff x="4147658" y="2026523"/>
            <a:chExt cx="119082" cy="229515"/>
          </a:xfrm>
        </p:grpSpPr>
        <p:pic>
          <p:nvPicPr>
            <p:cNvPr id="27" name="Picture 28" descr="Human brain icon - vector Stock Vector | Adobe Stock">
              <a:extLst>
                <a:ext uri="{FF2B5EF4-FFF2-40B4-BE49-F238E27FC236}">
                  <a16:creationId xmlns:a16="http://schemas.microsoft.com/office/drawing/2014/main" id="{215201A2-75B8-E19E-8724-1F167A0647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t="11594" r="15579" b="11594"/>
            <a:stretch>
              <a:fillRect/>
            </a:stretch>
          </p:blipFill>
          <p:spPr bwMode="auto">
            <a:xfrm>
              <a:off x="4147658" y="2026523"/>
              <a:ext cx="108000" cy="1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64D08D-2B97-F9D5-F4D6-C9F81510FE7E}"/>
                </a:ext>
              </a:extLst>
            </p:cNvPr>
            <p:cNvSpPr txBox="1"/>
            <p:nvPr/>
          </p:nvSpPr>
          <p:spPr>
            <a:xfrm>
              <a:off x="4151965" y="2102150"/>
              <a:ext cx="114775" cy="1538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400" b="1" spc="40" noProof="0"/>
                <a:t>LLM</a:t>
              </a:r>
              <a:endParaRPr lang="en-US" sz="600" b="1" spc="40" noProof="0"/>
            </a:p>
          </p:txBody>
        </p:sp>
      </p:grp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5C88DF10-415E-0E83-0B2A-ECEB551C0C94}"/>
              </a:ext>
            </a:extLst>
          </p:cNvPr>
          <p:cNvSpPr/>
          <p:nvPr/>
        </p:nvSpPr>
        <p:spPr>
          <a:xfrm>
            <a:off x="5551372" y="2114137"/>
            <a:ext cx="52752" cy="1764000"/>
          </a:xfrm>
          <a:prstGeom prst="leftBracket">
            <a:avLst/>
          </a:prstGeom>
          <a:noFill/>
          <a:ln w="28575">
            <a:solidFill>
              <a:schemeClr val="bg1">
                <a:lumMod val="6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9B4856-D0B5-89D8-CFB5-E504574E4374}"/>
              </a:ext>
            </a:extLst>
          </p:cNvPr>
          <p:cNvSpPr/>
          <p:nvPr/>
        </p:nvSpPr>
        <p:spPr bwMode="auto">
          <a:xfrm>
            <a:off x="5513271" y="2611198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9ED8E4-333A-33C4-3AD8-FF41B87B49EF}"/>
              </a:ext>
            </a:extLst>
          </p:cNvPr>
          <p:cNvSpPr/>
          <p:nvPr/>
        </p:nvSpPr>
        <p:spPr bwMode="auto">
          <a:xfrm>
            <a:off x="5513270" y="2754036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01A360D3-A637-E62C-4E65-AF6E20AE0498}"/>
              </a:ext>
            </a:extLst>
          </p:cNvPr>
          <p:cNvSpPr/>
          <p:nvPr/>
        </p:nvSpPr>
        <p:spPr bwMode="auto">
          <a:xfrm>
            <a:off x="5829780" y="2501447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176" name="Straight Arrow Connector 6175">
            <a:extLst>
              <a:ext uri="{FF2B5EF4-FFF2-40B4-BE49-F238E27FC236}">
                <a16:creationId xmlns:a16="http://schemas.microsoft.com/office/drawing/2014/main" id="{ADFF5224-EF8F-0F1F-87A5-1A491D3EF7A7}"/>
              </a:ext>
            </a:extLst>
          </p:cNvPr>
          <p:cNvCxnSpPr>
            <a:cxnSpLocks/>
          </p:cNvCxnSpPr>
          <p:nvPr/>
        </p:nvCxnSpPr>
        <p:spPr>
          <a:xfrm flipH="1">
            <a:off x="4913144" y="4329415"/>
            <a:ext cx="72120" cy="0"/>
          </a:xfrm>
          <a:prstGeom prst="straightConnector1">
            <a:avLst/>
          </a:prstGeom>
          <a:ln>
            <a:solidFill>
              <a:srgbClr val="FF5C3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0" name="Straight Arrow Connector 6179">
            <a:extLst>
              <a:ext uri="{FF2B5EF4-FFF2-40B4-BE49-F238E27FC236}">
                <a16:creationId xmlns:a16="http://schemas.microsoft.com/office/drawing/2014/main" id="{A9C24435-65F5-7CC1-87EA-8903BAAD0A49}"/>
              </a:ext>
            </a:extLst>
          </p:cNvPr>
          <p:cNvCxnSpPr>
            <a:cxnSpLocks/>
          </p:cNvCxnSpPr>
          <p:nvPr/>
        </p:nvCxnSpPr>
        <p:spPr>
          <a:xfrm flipH="1">
            <a:off x="4997969" y="3675002"/>
            <a:ext cx="72120" cy="0"/>
          </a:xfrm>
          <a:prstGeom prst="straightConnector1">
            <a:avLst/>
          </a:prstGeom>
          <a:ln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1" name="Straight Arrow Connector 6180">
            <a:extLst>
              <a:ext uri="{FF2B5EF4-FFF2-40B4-BE49-F238E27FC236}">
                <a16:creationId xmlns:a16="http://schemas.microsoft.com/office/drawing/2014/main" id="{37A403FE-A7A1-E1EA-463E-F7ADB301E30A}"/>
              </a:ext>
            </a:extLst>
          </p:cNvPr>
          <p:cNvCxnSpPr>
            <a:cxnSpLocks/>
          </p:cNvCxnSpPr>
          <p:nvPr/>
        </p:nvCxnSpPr>
        <p:spPr>
          <a:xfrm flipH="1">
            <a:off x="5330332" y="4385009"/>
            <a:ext cx="72120" cy="0"/>
          </a:xfrm>
          <a:prstGeom prst="straightConnector1">
            <a:avLst/>
          </a:prstGeom>
          <a:ln>
            <a:solidFill>
              <a:srgbClr val="C03BC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2" name="Straight Arrow Connector 6181">
            <a:extLst>
              <a:ext uri="{FF2B5EF4-FFF2-40B4-BE49-F238E27FC236}">
                <a16:creationId xmlns:a16="http://schemas.microsoft.com/office/drawing/2014/main" id="{32E713C3-ECE9-BE9A-3C7E-185556CA74F6}"/>
              </a:ext>
            </a:extLst>
          </p:cNvPr>
          <p:cNvCxnSpPr>
            <a:cxnSpLocks/>
          </p:cNvCxnSpPr>
          <p:nvPr/>
        </p:nvCxnSpPr>
        <p:spPr>
          <a:xfrm flipH="1">
            <a:off x="5332276" y="5113579"/>
            <a:ext cx="72120" cy="0"/>
          </a:xfrm>
          <a:prstGeom prst="straightConnector1">
            <a:avLst/>
          </a:prstGeom>
          <a:ln>
            <a:solidFill>
              <a:srgbClr val="C03BC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4" name="Straight Arrow Connector 6183">
            <a:extLst>
              <a:ext uri="{FF2B5EF4-FFF2-40B4-BE49-F238E27FC236}">
                <a16:creationId xmlns:a16="http://schemas.microsoft.com/office/drawing/2014/main" id="{95D15F61-668E-D812-CE69-C5527CCC4A7C}"/>
              </a:ext>
            </a:extLst>
          </p:cNvPr>
          <p:cNvCxnSpPr>
            <a:cxnSpLocks/>
          </p:cNvCxnSpPr>
          <p:nvPr/>
        </p:nvCxnSpPr>
        <p:spPr>
          <a:xfrm flipH="1">
            <a:off x="5332276" y="5523750"/>
            <a:ext cx="7212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5" name="Straight Arrow Connector 6184">
            <a:extLst>
              <a:ext uri="{FF2B5EF4-FFF2-40B4-BE49-F238E27FC236}">
                <a16:creationId xmlns:a16="http://schemas.microsoft.com/office/drawing/2014/main" id="{392E1434-19D0-0CD8-2DE6-9740659C918F}"/>
              </a:ext>
            </a:extLst>
          </p:cNvPr>
          <p:cNvCxnSpPr>
            <a:cxnSpLocks/>
          </p:cNvCxnSpPr>
          <p:nvPr/>
        </p:nvCxnSpPr>
        <p:spPr>
          <a:xfrm flipH="1">
            <a:off x="4998922" y="5579014"/>
            <a:ext cx="72120" cy="0"/>
          </a:xfrm>
          <a:prstGeom prst="straightConnector1">
            <a:avLst/>
          </a:prstGeom>
          <a:ln>
            <a:solidFill>
              <a:srgbClr val="FFB9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7" name="Straight Arrow Connector 6186">
            <a:extLst>
              <a:ext uri="{FF2B5EF4-FFF2-40B4-BE49-F238E27FC236}">
                <a16:creationId xmlns:a16="http://schemas.microsoft.com/office/drawing/2014/main" id="{1064914A-D181-E2A0-781C-FB2A55D1F00D}"/>
              </a:ext>
            </a:extLst>
          </p:cNvPr>
          <p:cNvCxnSpPr>
            <a:cxnSpLocks/>
          </p:cNvCxnSpPr>
          <p:nvPr/>
        </p:nvCxnSpPr>
        <p:spPr>
          <a:xfrm flipH="1">
            <a:off x="6373264" y="1556324"/>
            <a:ext cx="7212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4" name="Straight Arrow Connector 6193">
            <a:extLst>
              <a:ext uri="{FF2B5EF4-FFF2-40B4-BE49-F238E27FC236}">
                <a16:creationId xmlns:a16="http://schemas.microsoft.com/office/drawing/2014/main" id="{A2AB1A2A-E8F4-C51E-91E1-E3701A927B36}"/>
              </a:ext>
            </a:extLst>
          </p:cNvPr>
          <p:cNvCxnSpPr>
            <a:cxnSpLocks/>
          </p:cNvCxnSpPr>
          <p:nvPr/>
        </p:nvCxnSpPr>
        <p:spPr>
          <a:xfrm flipH="1">
            <a:off x="4963740" y="2581743"/>
            <a:ext cx="7212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1" name="Connector: Elbow 6200">
            <a:extLst>
              <a:ext uri="{FF2B5EF4-FFF2-40B4-BE49-F238E27FC236}">
                <a16:creationId xmlns:a16="http://schemas.microsoft.com/office/drawing/2014/main" id="{7D818129-BD9B-3ECC-0854-F09BB5B46296}"/>
              </a:ext>
            </a:extLst>
          </p:cNvPr>
          <p:cNvCxnSpPr>
            <a:stCxn id="6539" idx="1"/>
            <a:endCxn id="35" idx="1"/>
          </p:cNvCxnSpPr>
          <p:nvPr/>
        </p:nvCxnSpPr>
        <p:spPr>
          <a:xfrm rot="10800000">
            <a:off x="5513271" y="2685392"/>
            <a:ext cx="50546" cy="2549780"/>
          </a:xfrm>
          <a:prstGeom prst="bentConnector3">
            <a:avLst>
              <a:gd name="adj1" fmla="val 552261"/>
            </a:avLst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3" name="Straight Arrow Connector 6182">
            <a:extLst>
              <a:ext uri="{FF2B5EF4-FFF2-40B4-BE49-F238E27FC236}">
                <a16:creationId xmlns:a16="http://schemas.microsoft.com/office/drawing/2014/main" id="{E74C8F2B-C9A0-2DA7-18B4-7FA233CC1E9B}"/>
              </a:ext>
            </a:extLst>
          </p:cNvPr>
          <p:cNvCxnSpPr>
            <a:cxnSpLocks/>
          </p:cNvCxnSpPr>
          <p:nvPr/>
        </p:nvCxnSpPr>
        <p:spPr>
          <a:xfrm flipH="1">
            <a:off x="5332276" y="5234094"/>
            <a:ext cx="7212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2" name="Straight Arrow Connector 6201">
            <a:extLst>
              <a:ext uri="{FF2B5EF4-FFF2-40B4-BE49-F238E27FC236}">
                <a16:creationId xmlns:a16="http://schemas.microsoft.com/office/drawing/2014/main" id="{930B7955-DB5A-EA86-A877-BC195A9A9C7D}"/>
              </a:ext>
            </a:extLst>
          </p:cNvPr>
          <p:cNvCxnSpPr>
            <a:cxnSpLocks/>
          </p:cNvCxnSpPr>
          <p:nvPr/>
        </p:nvCxnSpPr>
        <p:spPr>
          <a:xfrm>
            <a:off x="5208271" y="4647690"/>
            <a:ext cx="0" cy="66449"/>
          </a:xfrm>
          <a:prstGeom prst="straightConnector1">
            <a:avLst/>
          </a:prstGeom>
          <a:ln>
            <a:solidFill>
              <a:srgbClr val="C03BC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F22A9F3-A157-FF47-7BBF-6B8C016D0DD5}"/>
              </a:ext>
            </a:extLst>
          </p:cNvPr>
          <p:cNvCxnSpPr>
            <a:stCxn id="3146" idx="2"/>
            <a:endCxn id="3174" idx="3"/>
          </p:cNvCxnSpPr>
          <p:nvPr/>
        </p:nvCxnSpPr>
        <p:spPr>
          <a:xfrm rot="5400000">
            <a:off x="1310791" y="5452203"/>
            <a:ext cx="219770" cy="527097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TextBox 2066">
            <a:extLst>
              <a:ext uri="{FF2B5EF4-FFF2-40B4-BE49-F238E27FC236}">
                <a16:creationId xmlns:a16="http://schemas.microsoft.com/office/drawing/2014/main" id="{B5AF7F93-33F5-E8F0-943A-39BC50781AC9}"/>
              </a:ext>
            </a:extLst>
          </p:cNvPr>
          <p:cNvSpPr txBox="1"/>
          <p:nvPr/>
        </p:nvSpPr>
        <p:spPr>
          <a:xfrm>
            <a:off x="1499327" y="5834143"/>
            <a:ext cx="15549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050" b="1" dirty="0">
                <a:solidFill>
                  <a:srgbClr val="EE0000"/>
                </a:solidFill>
              </a:rPr>
              <a:t>[*]</a:t>
            </a:r>
            <a:endParaRPr lang="en-US" sz="1050" b="1" dirty="0" err="1">
              <a:solidFill>
                <a:srgbClr val="EE0000"/>
              </a:solidFill>
            </a:endParaRP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035FD956-6893-E1D7-29B4-6803523F5779}"/>
              </a:ext>
            </a:extLst>
          </p:cNvPr>
          <p:cNvSpPr txBox="1"/>
          <p:nvPr/>
        </p:nvSpPr>
        <p:spPr>
          <a:xfrm>
            <a:off x="3896057" y="4385977"/>
            <a:ext cx="15549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it-IT" sz="1050" b="1" dirty="0">
                <a:solidFill>
                  <a:srgbClr val="EE0000"/>
                </a:solidFill>
              </a:rPr>
              <a:t>[*]</a:t>
            </a:r>
            <a:endParaRPr lang="en-US" sz="1050" b="1" dirty="0" err="1">
              <a:solidFill>
                <a:srgbClr val="EE0000"/>
              </a:solidFill>
            </a:endParaRP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3EBAE1FA-AE20-FE2A-22E3-1D5601445E78}"/>
              </a:ext>
            </a:extLst>
          </p:cNvPr>
          <p:cNvSpPr txBox="1"/>
          <p:nvPr/>
        </p:nvSpPr>
        <p:spPr>
          <a:xfrm>
            <a:off x="4096408" y="4569245"/>
            <a:ext cx="15549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050" b="1" dirty="0">
                <a:solidFill>
                  <a:srgbClr val="EE0000"/>
                </a:solidFill>
              </a:rPr>
              <a:t>[*]</a:t>
            </a:r>
            <a:endParaRPr lang="en-US" sz="1050" b="1" dirty="0" err="1">
              <a:solidFill>
                <a:srgbClr val="EE0000"/>
              </a:solidFill>
            </a:endParaRP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7D7AA6D5-99AA-BED4-6A8F-AED110F54141}"/>
              </a:ext>
            </a:extLst>
          </p:cNvPr>
          <p:cNvSpPr txBox="1"/>
          <p:nvPr/>
        </p:nvSpPr>
        <p:spPr>
          <a:xfrm>
            <a:off x="1684224" y="6355927"/>
            <a:ext cx="2457248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en-US" sz="1050" b="1" noProof="0" dirty="0">
                <a:solidFill>
                  <a:srgbClr val="EE0000"/>
                </a:solidFill>
              </a:rPr>
              <a:t>[*]</a:t>
            </a:r>
            <a:r>
              <a:rPr lang="en-US" sz="700" b="1" noProof="0" dirty="0">
                <a:solidFill>
                  <a:srgbClr val="EE0000"/>
                </a:solidFill>
              </a:rPr>
              <a:t>: Not available today; expected to arrive in the future</a:t>
            </a:r>
          </a:p>
        </p:txBody>
      </p: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995C05A1-4102-1ADB-3837-F114E7AF9B91}"/>
              </a:ext>
            </a:extLst>
          </p:cNvPr>
          <p:cNvGrpSpPr/>
          <p:nvPr/>
        </p:nvGrpSpPr>
        <p:grpSpPr>
          <a:xfrm>
            <a:off x="9287476" y="792512"/>
            <a:ext cx="1160815" cy="246221"/>
            <a:chOff x="6631207" y="900018"/>
            <a:chExt cx="1160815" cy="246221"/>
          </a:xfrm>
        </p:grpSpPr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C216B6B7-A273-E201-E883-0AA6F6075E52}"/>
                </a:ext>
              </a:extLst>
            </p:cNvPr>
            <p:cNvCxnSpPr>
              <a:cxnSpLocks/>
            </p:cNvCxnSpPr>
            <p:nvPr/>
          </p:nvCxnSpPr>
          <p:spPr>
            <a:xfrm>
              <a:off x="6631207" y="1027835"/>
              <a:ext cx="1160815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22F2D555-0FC3-0CC6-58F1-F30EA778268B}"/>
                </a:ext>
              </a:extLst>
            </p:cNvPr>
            <p:cNvSpPr txBox="1"/>
            <p:nvPr/>
          </p:nvSpPr>
          <p:spPr>
            <a:xfrm>
              <a:off x="6859756" y="900018"/>
              <a:ext cx="70371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Expected</a:t>
              </a:r>
            </a:p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Tool Preference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D6AC805A-0111-B89A-297E-7480CE8CB576}"/>
              </a:ext>
            </a:extLst>
          </p:cNvPr>
          <p:cNvGrpSpPr/>
          <p:nvPr/>
        </p:nvGrpSpPr>
        <p:grpSpPr>
          <a:xfrm>
            <a:off x="3580096" y="797839"/>
            <a:ext cx="1499588" cy="369332"/>
            <a:chOff x="6631207" y="907638"/>
            <a:chExt cx="1160815" cy="36933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2B5D6041-2B3C-F98B-3039-FAAB922F9D54}"/>
                </a:ext>
              </a:extLst>
            </p:cNvPr>
            <p:cNvCxnSpPr>
              <a:cxnSpLocks/>
            </p:cNvCxnSpPr>
            <p:nvPr/>
          </p:nvCxnSpPr>
          <p:spPr>
            <a:xfrm>
              <a:off x="6631207" y="1027835"/>
              <a:ext cx="1160815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1" name="TextBox 2090">
              <a:extLst>
                <a:ext uri="{FF2B5EF4-FFF2-40B4-BE49-F238E27FC236}">
                  <a16:creationId xmlns:a16="http://schemas.microsoft.com/office/drawing/2014/main" id="{66779938-267F-1719-4CD3-EA62E3E9AD36}"/>
                </a:ext>
              </a:extLst>
            </p:cNvPr>
            <p:cNvSpPr txBox="1"/>
            <p:nvPr/>
          </p:nvSpPr>
          <p:spPr>
            <a:xfrm>
              <a:off x="6661795" y="907638"/>
              <a:ext cx="109966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MCP "Native" Support</a:t>
              </a:r>
            </a:p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 AI Environments</a:t>
              </a:r>
            </a:p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(Existing and Upcoming)</a:t>
              </a:r>
            </a:p>
          </p:txBody>
        </p:sp>
      </p:grpSp>
      <p:sp>
        <p:nvSpPr>
          <p:cNvPr id="6160" name="TextBox 6159">
            <a:extLst>
              <a:ext uri="{FF2B5EF4-FFF2-40B4-BE49-F238E27FC236}">
                <a16:creationId xmlns:a16="http://schemas.microsoft.com/office/drawing/2014/main" id="{53D066D4-67A3-61EE-A09E-5CB2D4B297C5}"/>
              </a:ext>
            </a:extLst>
          </p:cNvPr>
          <p:cNvSpPr txBox="1"/>
          <p:nvPr/>
        </p:nvSpPr>
        <p:spPr>
          <a:xfrm>
            <a:off x="3899388" y="2199497"/>
            <a:ext cx="15549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it-IT" sz="1050" b="1" dirty="0">
                <a:solidFill>
                  <a:srgbClr val="EE0000"/>
                </a:solidFill>
              </a:rPr>
              <a:t>[*]</a:t>
            </a:r>
            <a:endParaRPr lang="en-US" sz="1050" b="1" dirty="0" err="1">
              <a:solidFill>
                <a:srgbClr val="EE0000"/>
              </a:solidFill>
            </a:endParaRPr>
          </a:p>
        </p:txBody>
      </p:sp>
      <p:sp>
        <p:nvSpPr>
          <p:cNvPr id="6161" name="TextBox 6160">
            <a:extLst>
              <a:ext uri="{FF2B5EF4-FFF2-40B4-BE49-F238E27FC236}">
                <a16:creationId xmlns:a16="http://schemas.microsoft.com/office/drawing/2014/main" id="{1D29390D-D3F5-4038-DF56-BC3887F7C88B}"/>
              </a:ext>
            </a:extLst>
          </p:cNvPr>
          <p:cNvSpPr txBox="1"/>
          <p:nvPr/>
        </p:nvSpPr>
        <p:spPr>
          <a:xfrm>
            <a:off x="4099117" y="2130385"/>
            <a:ext cx="15549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it-IT" sz="1050" b="1" dirty="0">
                <a:solidFill>
                  <a:srgbClr val="EE0000"/>
                </a:solidFill>
              </a:rPr>
              <a:t>[*]</a:t>
            </a:r>
            <a:endParaRPr lang="en-US" sz="1050" b="1" dirty="0" err="1">
              <a:solidFill>
                <a:srgbClr val="EE0000"/>
              </a:solidFill>
            </a:endParaRPr>
          </a:p>
        </p:txBody>
      </p:sp>
      <p:sp>
        <p:nvSpPr>
          <p:cNvPr id="6162" name="TextBox 6161">
            <a:extLst>
              <a:ext uri="{FF2B5EF4-FFF2-40B4-BE49-F238E27FC236}">
                <a16:creationId xmlns:a16="http://schemas.microsoft.com/office/drawing/2014/main" id="{AC632E19-D6C0-9325-3729-55E660276F02}"/>
              </a:ext>
            </a:extLst>
          </p:cNvPr>
          <p:cNvSpPr txBox="1"/>
          <p:nvPr/>
        </p:nvSpPr>
        <p:spPr>
          <a:xfrm>
            <a:off x="4287972" y="2056122"/>
            <a:ext cx="15549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it-IT" sz="1050" b="1" dirty="0">
                <a:solidFill>
                  <a:srgbClr val="EE0000"/>
                </a:solidFill>
              </a:rPr>
              <a:t>[*]</a:t>
            </a:r>
            <a:endParaRPr lang="en-US" sz="1050" b="1" dirty="0" err="1">
              <a:solidFill>
                <a:srgbClr val="EE0000"/>
              </a:solidFill>
            </a:endParaRPr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7EDEE41F-975C-6010-7DB2-6B9992B90A96}"/>
              </a:ext>
            </a:extLst>
          </p:cNvPr>
          <p:cNvSpPr/>
          <p:nvPr/>
        </p:nvSpPr>
        <p:spPr bwMode="auto">
          <a:xfrm>
            <a:off x="8614821" y="4778701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E35AD-C3A4-48A0-0E09-8D4C35BDE1DF}"/>
              </a:ext>
            </a:extLst>
          </p:cNvPr>
          <p:cNvSpPr/>
          <p:nvPr/>
        </p:nvSpPr>
        <p:spPr bwMode="auto">
          <a:xfrm>
            <a:off x="8704290" y="4778701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49" name="Picture 26" descr="Microsoft defender Icons, Logos, Symbols – Free Download PNG, SVG">
            <a:extLst>
              <a:ext uri="{FF2B5EF4-FFF2-40B4-BE49-F238E27FC236}">
                <a16:creationId xmlns:a16="http://schemas.microsoft.com/office/drawing/2014/main" id="{08CE8961-CDD5-E4AF-1809-5E24AFC0C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4" t="8013" r="12315" b="6865"/>
          <a:stretch>
            <a:fillRect/>
          </a:stretch>
        </p:blipFill>
        <p:spPr bwMode="auto">
          <a:xfrm>
            <a:off x="8973859" y="5177648"/>
            <a:ext cx="360000" cy="4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TextBox 2050">
            <a:extLst>
              <a:ext uri="{FF2B5EF4-FFF2-40B4-BE49-F238E27FC236}">
                <a16:creationId xmlns:a16="http://schemas.microsoft.com/office/drawing/2014/main" id="{25B5834E-3621-723B-0F3F-7CAC3AC925DD}"/>
              </a:ext>
            </a:extLst>
          </p:cNvPr>
          <p:cNvSpPr txBox="1"/>
          <p:nvPr/>
        </p:nvSpPr>
        <p:spPr>
          <a:xfrm>
            <a:off x="8685464" y="5572727"/>
            <a:ext cx="970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MS Defender</a:t>
            </a:r>
          </a:p>
        </p:txBody>
      </p:sp>
      <p:cxnSp>
        <p:nvCxnSpPr>
          <p:cNvPr id="2068" name="Connector: Elbow 2067">
            <a:extLst>
              <a:ext uri="{FF2B5EF4-FFF2-40B4-BE49-F238E27FC236}">
                <a16:creationId xmlns:a16="http://schemas.microsoft.com/office/drawing/2014/main" id="{86811112-6F53-1923-A63A-A4DBD90F658B}"/>
              </a:ext>
            </a:extLst>
          </p:cNvPr>
          <p:cNvCxnSpPr>
            <a:stCxn id="48" idx="1"/>
            <a:endCxn id="2049" idx="3"/>
          </p:cNvCxnSpPr>
          <p:nvPr/>
        </p:nvCxnSpPr>
        <p:spPr>
          <a:xfrm rot="10800000" flipV="1">
            <a:off x="9333859" y="3037556"/>
            <a:ext cx="1356900" cy="2347367"/>
          </a:xfrm>
          <a:prstGeom prst="bentConnector3">
            <a:avLst>
              <a:gd name="adj1" fmla="val 59828"/>
            </a:avLst>
          </a:prstGeom>
          <a:ln w="28575">
            <a:solidFill>
              <a:srgbClr val="0070C0"/>
            </a:solidFill>
            <a:prstDash val="sys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8926811-5134-5B1E-DC5F-2D9CB288B370}"/>
              </a:ext>
            </a:extLst>
          </p:cNvPr>
          <p:cNvSpPr txBox="1"/>
          <p:nvPr/>
        </p:nvSpPr>
        <p:spPr>
          <a:xfrm>
            <a:off x="5159582" y="6704112"/>
            <a:ext cx="7032418" cy="153888"/>
          </a:xfrm>
          <a:prstGeom prst="rect">
            <a:avLst/>
          </a:prstGeom>
          <a:solidFill>
            <a:srgbClr val="EE0000"/>
          </a:solidFill>
        </p:spPr>
        <p:txBody>
          <a:bodyPr wrap="square" lIns="72000" tIns="0" rIns="72000" bIns="0" rtlCol="0" anchor="ctr" anchorCtr="0">
            <a:spAutoFit/>
          </a:bodyPr>
          <a:lstStyle/>
          <a:p>
            <a:pPr algn="r"/>
            <a:r>
              <a:rPr lang="en-US" sz="1000" b="1" noProof="0" dirty="0">
                <a:solidFill>
                  <a:schemeClr val="bg1"/>
                </a:solidFill>
              </a:rPr>
              <a:t>Up to date as of Jan. 17, 2026 – </a:t>
            </a:r>
            <a:r>
              <a:rPr lang="en-US" sz="1000" b="1" i="1" noProof="0" dirty="0">
                <a:solidFill>
                  <a:srgbClr val="FFFF00"/>
                </a:solidFill>
              </a:rPr>
              <a:t>This is not official Microsoft content: please check for accuracy and completeness!</a:t>
            </a: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0CF6A82-478D-EB27-21B3-A54AF1595E33}"/>
              </a:ext>
            </a:extLst>
          </p:cNvPr>
          <p:cNvCxnSpPr>
            <a:stCxn id="2049" idx="0"/>
            <a:endCxn id="61" idx="2"/>
          </p:cNvCxnSpPr>
          <p:nvPr/>
        </p:nvCxnSpPr>
        <p:spPr>
          <a:xfrm rot="16200000" flipV="1">
            <a:off x="8838474" y="4862262"/>
            <a:ext cx="250559" cy="380213"/>
          </a:xfrm>
          <a:prstGeom prst="bentConnector3">
            <a:avLst/>
          </a:prstGeom>
          <a:ln w="28575">
            <a:solidFill>
              <a:srgbClr val="0070C0"/>
            </a:solidFill>
            <a:prstDash val="sys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2482D3-7FC8-5733-5CC8-656F59CF6A95}"/>
              </a:ext>
            </a:extLst>
          </p:cNvPr>
          <p:cNvSpPr txBox="1"/>
          <p:nvPr/>
        </p:nvSpPr>
        <p:spPr>
          <a:xfrm>
            <a:off x="8751995" y="5056727"/>
            <a:ext cx="21480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050" b="1" dirty="0">
                <a:solidFill>
                  <a:schemeClr val="accent1"/>
                </a:solidFill>
              </a:rPr>
              <a:t>[**]</a:t>
            </a:r>
            <a:endParaRPr lang="en-US" sz="1050" b="1" dirty="0" err="1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726A1F-DE8D-BD15-836F-A442DCB41F28}"/>
              </a:ext>
            </a:extLst>
          </p:cNvPr>
          <p:cNvSpPr txBox="1"/>
          <p:nvPr/>
        </p:nvSpPr>
        <p:spPr>
          <a:xfrm>
            <a:off x="6314613" y="6556418"/>
            <a:ext cx="3379971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en-US" sz="1000" b="1" noProof="0" dirty="0">
                <a:solidFill>
                  <a:schemeClr val="accent1"/>
                </a:solidFill>
              </a:rPr>
              <a:t>[**]</a:t>
            </a:r>
            <a:r>
              <a:rPr lang="en-US" sz="600" b="1" noProof="0" dirty="0">
                <a:solidFill>
                  <a:schemeClr val="accent1"/>
                </a:solidFill>
              </a:rPr>
              <a:t>: Integration available today only for 1</a:t>
            </a:r>
            <a:r>
              <a:rPr lang="en-US" sz="600" b="1" baseline="30000" noProof="0" dirty="0">
                <a:solidFill>
                  <a:schemeClr val="accent1"/>
                </a:solidFill>
              </a:rPr>
              <a:t>st</a:t>
            </a:r>
            <a:r>
              <a:rPr lang="en-US" sz="600" b="1" noProof="0" dirty="0">
                <a:solidFill>
                  <a:schemeClr val="accent1"/>
                </a:solidFill>
              </a:rPr>
              <a:t> party and partner agents, </a:t>
            </a:r>
            <a:r>
              <a:rPr lang="en-US" sz="600" b="1" dirty="0">
                <a:solidFill>
                  <a:schemeClr val="accent1"/>
                </a:solidFill>
              </a:rPr>
              <a:t>n</a:t>
            </a:r>
            <a:r>
              <a:rPr lang="en-US" sz="600" b="1" noProof="0" dirty="0" err="1">
                <a:solidFill>
                  <a:schemeClr val="accent1"/>
                </a:solidFill>
              </a:rPr>
              <a:t>ot</a:t>
            </a:r>
            <a:r>
              <a:rPr lang="en-US" sz="600" b="1" noProof="0" dirty="0">
                <a:solidFill>
                  <a:schemeClr val="accent1"/>
                </a:solidFill>
              </a:rPr>
              <a:t> for custom agents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9FAB90D2-92F1-A768-54C2-74D8EAD682E6}"/>
              </a:ext>
            </a:extLst>
          </p:cNvPr>
          <p:cNvSpPr txBox="1"/>
          <p:nvPr/>
        </p:nvSpPr>
        <p:spPr>
          <a:xfrm>
            <a:off x="9790210" y="5563139"/>
            <a:ext cx="986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pPr algn="ctr"/>
            <a:r>
              <a:rPr lang="en-US" sz="800" dirty="0"/>
              <a:t>MS Security Store</a:t>
            </a:r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E4B86635-DFB4-3D81-2F04-B885E649AC24}"/>
              </a:ext>
            </a:extLst>
          </p:cNvPr>
          <p:cNvGrpSpPr/>
          <p:nvPr/>
        </p:nvGrpSpPr>
        <p:grpSpPr>
          <a:xfrm>
            <a:off x="9986329" y="5144792"/>
            <a:ext cx="637325" cy="479979"/>
            <a:chOff x="9930681" y="5144792"/>
            <a:chExt cx="637325" cy="479979"/>
          </a:xfrm>
        </p:grpSpPr>
        <p:pic>
          <p:nvPicPr>
            <p:cNvPr id="54" name="Picture 53" descr="Microsoft Store - Download apps, games &amp; more for your Windows PC">
              <a:extLst>
                <a:ext uri="{FF2B5EF4-FFF2-40B4-BE49-F238E27FC236}">
                  <a16:creationId xmlns:a16="http://schemas.microsoft.com/office/drawing/2014/main" id="{1919DCA4-3083-735F-FDBF-0E52ED31C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9930681" y="5144792"/>
              <a:ext cx="476864" cy="476864"/>
            </a:xfrm>
            <a:prstGeom prst="rect">
              <a:avLst/>
            </a:prstGeom>
          </p:spPr>
        </p:pic>
        <p:pic>
          <p:nvPicPr>
            <p:cNvPr id="2059" name="Picture 2058" descr="YELLOW lock icon 45897711 Vector Art at Vecteezy">
              <a:extLst>
                <a:ext uri="{FF2B5EF4-FFF2-40B4-BE49-F238E27FC236}">
                  <a16:creationId xmlns:a16="http://schemas.microsoft.com/office/drawing/2014/main" id="{169B08FF-1B95-7387-8627-1E4BADCC7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96102" y="5274398"/>
              <a:ext cx="271904" cy="350373"/>
            </a:xfrm>
            <a:prstGeom prst="rect">
              <a:avLst/>
            </a:prstGeom>
          </p:spPr>
        </p:pic>
      </p:grpSp>
      <p:cxnSp>
        <p:nvCxnSpPr>
          <p:cNvPr id="2081" name="Connector: Elbow 2080">
            <a:extLst>
              <a:ext uri="{FF2B5EF4-FFF2-40B4-BE49-F238E27FC236}">
                <a16:creationId xmlns:a16="http://schemas.microsoft.com/office/drawing/2014/main" id="{13F2F424-2B32-5C8C-9386-07931EFB5F15}"/>
              </a:ext>
            </a:extLst>
          </p:cNvPr>
          <p:cNvCxnSpPr>
            <a:stCxn id="3084" idx="1"/>
            <a:endCxn id="54" idx="0"/>
          </p:cNvCxnSpPr>
          <p:nvPr/>
        </p:nvCxnSpPr>
        <p:spPr>
          <a:xfrm rot="10800000" flipV="1">
            <a:off x="10224761" y="1752726"/>
            <a:ext cx="552028" cy="3392066"/>
          </a:xfrm>
          <a:prstGeom prst="bentConnector2">
            <a:avLst/>
          </a:prstGeom>
          <a:ln w="127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7" name="TextBox 2086">
            <a:extLst>
              <a:ext uri="{FF2B5EF4-FFF2-40B4-BE49-F238E27FC236}">
                <a16:creationId xmlns:a16="http://schemas.microsoft.com/office/drawing/2014/main" id="{F8B46834-9343-21CE-61E9-332E80E523AE}"/>
              </a:ext>
            </a:extLst>
          </p:cNvPr>
          <p:cNvSpPr txBox="1"/>
          <p:nvPr/>
        </p:nvSpPr>
        <p:spPr>
          <a:xfrm>
            <a:off x="7823778" y="2025580"/>
            <a:ext cx="82111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00" noProof="0" dirty="0"/>
              <a:t>Develop and publish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B6B7FE4B-6E59-D169-84C0-5650D8372E6D}"/>
              </a:ext>
            </a:extLst>
          </p:cNvPr>
          <p:cNvSpPr txBox="1"/>
          <p:nvPr/>
        </p:nvSpPr>
        <p:spPr>
          <a:xfrm rot="16200000">
            <a:off x="9894508" y="2119062"/>
            <a:ext cx="9382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noProof="0" dirty="0"/>
              <a:t>For Partners selling in the MS ecosystem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6534F798-6599-4435-AA29-A5F42305D5DF}"/>
              </a:ext>
            </a:extLst>
          </p:cNvPr>
          <p:cNvSpPr txBox="1"/>
          <p:nvPr/>
        </p:nvSpPr>
        <p:spPr>
          <a:xfrm>
            <a:off x="9458077" y="4978598"/>
            <a:ext cx="4250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noProof="0" dirty="0"/>
              <a:t>Partner Agents</a:t>
            </a:r>
          </a:p>
        </p:txBody>
      </p: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9B3934D9-3685-BF72-FE91-75839DC0A4FB}"/>
              </a:ext>
            </a:extLst>
          </p:cNvPr>
          <p:cNvSpPr/>
          <p:nvPr/>
        </p:nvSpPr>
        <p:spPr bwMode="auto">
          <a:xfrm>
            <a:off x="8971273" y="4720830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32A5366C-098D-D587-E1BC-994280DC9A14}"/>
              </a:ext>
            </a:extLst>
          </p:cNvPr>
          <p:cNvSpPr/>
          <p:nvPr/>
        </p:nvSpPr>
        <p:spPr bwMode="auto">
          <a:xfrm>
            <a:off x="9186864" y="5211956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C8D0415F-DA65-FA68-C77B-3CF8E4006777}"/>
              </a:ext>
            </a:extLst>
          </p:cNvPr>
          <p:cNvSpPr/>
          <p:nvPr/>
        </p:nvSpPr>
        <p:spPr bwMode="auto">
          <a:xfrm>
            <a:off x="9979344" y="5150624"/>
            <a:ext cx="138712" cy="1483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158" name="Picture 6157">
            <a:extLst>
              <a:ext uri="{FF2B5EF4-FFF2-40B4-BE49-F238E27FC236}">
                <a16:creationId xmlns:a16="http://schemas.microsoft.com/office/drawing/2014/main" id="{61DA6B2F-66B1-1D5E-128B-D21C0472E127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33085" y="5246166"/>
            <a:ext cx="159389" cy="1541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59" name="TextBox 6158">
            <a:extLst>
              <a:ext uri="{FF2B5EF4-FFF2-40B4-BE49-F238E27FC236}">
                <a16:creationId xmlns:a16="http://schemas.microsoft.com/office/drawing/2014/main" id="{454B304C-4D04-116D-9628-AC387F836325}"/>
              </a:ext>
            </a:extLst>
          </p:cNvPr>
          <p:cNvSpPr txBox="1"/>
          <p:nvPr/>
        </p:nvSpPr>
        <p:spPr>
          <a:xfrm>
            <a:off x="8781949" y="5784850"/>
            <a:ext cx="7794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1</a:t>
            </a:r>
            <a:r>
              <a:rPr lang="en-US" sz="800" baseline="30000" dirty="0"/>
              <a:t>st</a:t>
            </a:r>
            <a:r>
              <a:rPr lang="en-US" sz="800" dirty="0"/>
              <a:t> Party and </a:t>
            </a:r>
            <a:r>
              <a:rPr lang="en-US" sz="800" noProof="0" dirty="0"/>
              <a:t>Partner Agents</a:t>
            </a:r>
          </a:p>
        </p:txBody>
      </p:sp>
      <p:pic>
        <p:nvPicPr>
          <p:cNvPr id="6165" name="Picture 6164">
            <a:extLst>
              <a:ext uri="{FF2B5EF4-FFF2-40B4-BE49-F238E27FC236}">
                <a16:creationId xmlns:a16="http://schemas.microsoft.com/office/drawing/2014/main" id="{2C5FF7DD-2CF0-B77C-7023-9C6DAEAD48B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7219" y="5287057"/>
            <a:ext cx="159389" cy="1541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66" name="Picture 6165">
            <a:extLst>
              <a:ext uri="{FF2B5EF4-FFF2-40B4-BE49-F238E27FC236}">
                <a16:creationId xmlns:a16="http://schemas.microsoft.com/office/drawing/2014/main" id="{F5ADC487-2BCF-7B68-71E3-EEE22080784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0001" y="5342637"/>
            <a:ext cx="159389" cy="1541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974388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Security Light">
  <a:themeElements>
    <a:clrScheme name="Microsoft Security Light">
      <a:dk1>
        <a:srgbClr val="000000"/>
      </a:dk1>
      <a:lt1>
        <a:srgbClr val="FFFFFF"/>
      </a:lt1>
      <a:dk2>
        <a:srgbClr val="091F2C"/>
      </a:dk2>
      <a:lt2>
        <a:srgbClr val="F4F3F5"/>
      </a:lt2>
      <a:accent1>
        <a:srgbClr val="0078D4"/>
      </a:accent1>
      <a:accent2>
        <a:srgbClr val="FFB900"/>
      </a:accent2>
      <a:accent3>
        <a:srgbClr val="07641D"/>
      </a:accent3>
      <a:accent4>
        <a:srgbClr val="454142"/>
      </a:accent4>
      <a:accent5>
        <a:srgbClr val="8DE971"/>
      </a:accent5>
      <a:accent6>
        <a:srgbClr val="8DC8E8"/>
      </a:accent6>
      <a:hlink>
        <a:srgbClr val="0078D4"/>
      </a:hlink>
      <a:folHlink>
        <a:srgbClr val="0078D4"/>
      </a:folHlink>
    </a:clrScheme>
    <a:fontScheme name="Custom 2">
      <a:majorFont>
        <a:latin typeface="Segoe Sans Display Semibold"/>
        <a:ea typeface=""/>
        <a:cs typeface=""/>
      </a:majorFont>
      <a:minorFont>
        <a:latin typeface="Segoe Sans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-Security-PowerPoint-Template-Light-ZUMFinal.potx" id="{FF8D482B-CE5A-47E5-AB94-DE302AB9E0F0}" vid="{819E6DBF-6959-410D-BF54-D69678397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28AAAB670A5849AFE3F44B9A09B8DE" ma:contentTypeVersion="17" ma:contentTypeDescription="Create a new document." ma:contentTypeScope="" ma:versionID="1b47af5d748b1f5e83ea2842b2dc4140">
  <xsd:schema xmlns:xsd="http://www.w3.org/2001/XMLSchema" xmlns:xs="http://www.w3.org/2001/XMLSchema" xmlns:p="http://schemas.microsoft.com/office/2006/metadata/properties" xmlns:ns1="http://schemas.microsoft.com/sharepoint/v3" xmlns:ns2="f242f587-4628-446f-8bc7-ea15812ffb91" xmlns:ns3="695d5325-33a2-4b42-b3d3-b02ffbc12b05" targetNamespace="http://schemas.microsoft.com/office/2006/metadata/properties" ma:root="true" ma:fieldsID="9f1847667fc8ccfae4b19d98c9d2222f" ns1:_="" ns2:_="" ns3:_="">
    <xsd:import namespace="http://schemas.microsoft.com/sharepoint/v3"/>
    <xsd:import namespace="f242f587-4628-446f-8bc7-ea15812ffb91"/>
    <xsd:import namespace="695d5325-33a2-4b42-b3d3-b02ffbc12b05"/>
    <xsd:element name="properties">
      <xsd:complexType>
        <xsd:sequence>
          <xsd:element name="documentManagement">
            <xsd:complexType>
              <xsd:all>
                <xsd:element ref="ns2:ContentCategory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42f587-4628-446f-8bc7-ea15812ffb91" elementFormDefault="qualified">
    <xsd:import namespace="http://schemas.microsoft.com/office/2006/documentManagement/types"/>
    <xsd:import namespace="http://schemas.microsoft.com/office/infopath/2007/PartnerControls"/>
    <xsd:element name="ContentCategory" ma:index="8" nillable="true" ma:displayName="Content Category" ma:format="Dropdown" ma:internalName="Content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udit"/>
                    <xsd:enumeration value="Award"/>
                    <xsd:enumeration value="3D asset"/>
                    <xsd:enumeration value="B-roll"/>
                    <xsd:enumeration value="Banner Ads"/>
                    <xsd:enumeration value="Banners"/>
                    <xsd:enumeration value="Brand Development"/>
                    <xsd:enumeration value="Creative Direction"/>
                    <xsd:enumeration value="E-book"/>
                    <xsd:enumeration value="E-book template"/>
                    <xsd:enumeration value="Email"/>
                    <xsd:enumeration value="Event"/>
                    <xsd:enumeration value="Flagship"/>
                    <xsd:enumeration value="Guidelines"/>
                    <xsd:enumeration value="Illustration Elements"/>
                    <xsd:enumeration value="Images"/>
                    <xsd:enumeration value="Infographic"/>
                    <xsd:enumeration value="Key Art"/>
                    <xsd:enumeration value="Master Toolkit"/>
                    <xsd:enumeration value="Miscellaneous"/>
                    <xsd:enumeration value="Motion Toolkit"/>
                    <xsd:enumeration value="Photography"/>
                    <xsd:enumeration value="Photography – Lifestyle"/>
                    <xsd:enumeration value="Photography – Portrait"/>
                    <xsd:enumeration value="Photography - Post"/>
                    <xsd:enumeration value="Photoshoot"/>
                    <xsd:enumeration value="Presentation"/>
                    <xsd:enumeration value="Proposal"/>
                    <xsd:enumeration value="PPT Template"/>
                    <xsd:enumeration value="Reel"/>
                    <xsd:enumeration value="Social"/>
                    <xsd:enumeration value="Study"/>
                    <xsd:enumeration value="Teams Background"/>
                    <xsd:enumeration value="Training Video"/>
                    <xsd:enumeration value="Update"/>
                    <xsd:enumeration value="Visual Expression"/>
                    <xsd:enumeration value="Operations"/>
                    <xsd:enumeration value="Motion"/>
                  </xsd:restriction>
                </xsd:simpleType>
              </xsd:element>
            </xsd:sequence>
          </xsd:extension>
        </xsd:complexContent>
      </xsd:complex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5d5325-33a2-4b42-b3d3-b02ffbc12b0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42251d-66b4-4312-a1a7-45d0bef28e68}" ma:internalName="TaxCatchAll" ma:showField="CatchAllData" ma:web="695d5325-33a2-4b42-b3d3-b02ffbc12b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42f587-4628-446f-8bc7-ea15812ffb91">
      <Terms xmlns="http://schemas.microsoft.com/office/infopath/2007/PartnerControls"/>
    </lcf76f155ced4ddcb4097134ff3c332f>
    <TaxCatchAll xmlns="695d5325-33a2-4b42-b3d3-b02ffbc12b05" xsi:nil="true"/>
    <_ip_UnifiedCompliancePolicyUIAction xmlns="http://schemas.microsoft.com/sharepoint/v3" xsi:nil="true"/>
    <ContentCategory xmlns="f242f587-4628-446f-8bc7-ea15812ffb91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E2D4DC9-ADEB-4FAF-BF34-41AF3CCBBBF3}">
  <ds:schemaRefs>
    <ds:schemaRef ds:uri="695d5325-33a2-4b42-b3d3-b02ffbc12b05"/>
    <ds:schemaRef ds:uri="f242f587-4628-446f-8bc7-ea15812ffb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95d5325-33a2-4b42-b3d3-b02ffbc12b05"/>
    <ds:schemaRef ds:uri="f242f587-4628-446f-8bc7-ea15812ffb9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Microsoft-Security-PowerPoint-Template-Light</Template>
  <TotalTime>323</TotalTime>
  <Words>278</Words>
  <Application>Microsoft Office PowerPoint</Application>
  <PresentationFormat>Widescreen</PresentationFormat>
  <Paragraphs>100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Consolas</vt:lpstr>
      <vt:lpstr>Segoe Sans Display</vt:lpstr>
      <vt:lpstr>Segoe Sans Display Semibold</vt:lpstr>
      <vt:lpstr>Segoe UI</vt:lpstr>
      <vt:lpstr>Wingdings</vt:lpstr>
      <vt:lpstr>Microsoft Security Light</vt:lpstr>
      <vt:lpstr>The Security Context of AI Agents’ Interactions with Microsoft Security Tools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Stefano Pescosolido</dc:creator>
  <cp:keywords/>
  <dc:description>Template by ZUM (contact@zumcom.com)</dc:description>
  <cp:lastModifiedBy>Stefano Pescosolido</cp:lastModifiedBy>
  <cp:revision>2</cp:revision>
  <cp:lastPrinted>2023-02-15T20:48:24Z</cp:lastPrinted>
  <dcterms:created xsi:type="dcterms:W3CDTF">2026-01-10T15:52:52Z</dcterms:created>
  <dcterms:modified xsi:type="dcterms:W3CDTF">2026-01-17T12:37:12Z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0x0101007B28AAAB670A5849AFE3F44B9A09B8DE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j7ed6b1749d644c580569ee38d7710d7">
    <vt:lpwstr/>
  </property>
  <property fmtid="{D5CDD505-2E9C-101B-9397-08002B2CF9AE}" pid="19" name="e93e2550f0ac4199ae3cf1406d72085e">
    <vt:lpwstr/>
  </property>
  <property fmtid="{D5CDD505-2E9C-101B-9397-08002B2CF9AE}" pid="20" name="o92d4232daec467abb08246282070aa9">
    <vt:lpwstr/>
  </property>
  <property fmtid="{D5CDD505-2E9C-101B-9397-08002B2CF9AE}" pid="21" name="bc8cca776fa8455c8c00307ee3c527ad">
    <vt:lpwstr/>
  </property>
  <property fmtid="{D5CDD505-2E9C-101B-9397-08002B2CF9AE}" pid="22" name="_dlc_DocIdItemGuid">
    <vt:lpwstr>f5d5f091-2d86-4c58-9970-04c552d617f8</vt:lpwstr>
  </property>
  <property fmtid="{D5CDD505-2E9C-101B-9397-08002B2CF9AE}" pid="23" name="o1dbacbd0e564fc293d11b6c4775302e">
    <vt:lpwstr/>
  </property>
  <property fmtid="{D5CDD505-2E9C-101B-9397-08002B2CF9AE}" pid="24" name="MediaServiceImageTags">
    <vt:lpwstr/>
  </property>
  <property fmtid="{D5CDD505-2E9C-101B-9397-08002B2CF9AE}" pid="25" name="epPlatforms">
    <vt:lpwstr/>
  </property>
</Properties>
</file>